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Lst>
  <p:sldSz cy="10287000" cx="18288000"/>
  <p:notesSz cx="6858000" cy="9144000"/>
  <p:embeddedFontLst>
    <p:embeddedFont>
      <p:font typeface="Abril Fatface"/>
      <p:regular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3" roundtripDataSignature="AMtx7mgMpqD1BmwCb0bWC2HRR2O6jgdw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customschemas.google.com/relationships/presentationmetadata" Target="metadata"/><Relationship Id="rId12" Type="http://schemas.openxmlformats.org/officeDocument/2006/relationships/font" Target="fonts/AbrilFatfac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p:nvPr>
            <p:ph idx="2" type="pic"/>
          </p:nvPr>
        </p:nvSpPr>
        <p:spPr>
          <a:xfrm>
            <a:off x="1792288" y="612775"/>
            <a:ext cx="5486400" cy="4114800"/>
          </a:xfrm>
          <a:prstGeom prst="rect">
            <a:avLst/>
          </a:prstGeom>
          <a:noFill/>
          <a:ln>
            <a:noFill/>
          </a:ln>
        </p:spPr>
      </p:sp>
      <p:sp>
        <p:nvSpPr>
          <p:cNvPr id="64" name="Google Shape;64;p1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1.jpg"/><Relationship Id="rId7"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hyperlink" Target="https://doi.org/10.3389/fcell.2023.1295555" TargetMode="External"/><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hyperlink" Target="https://doi.org/10.3389/fcell.2023.129555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553" l="0" r="0" t="-5554"/>
            </a:stretch>
          </a:blipFill>
          <a:ln>
            <a:noFill/>
          </a:ln>
        </p:spPr>
      </p:sp>
      <p:sp>
        <p:nvSpPr>
          <p:cNvPr id="85" name="Google Shape;85;p1"/>
          <p:cNvSpPr/>
          <p:nvPr/>
        </p:nvSpPr>
        <p:spPr>
          <a:xfrm flipH="1">
            <a:off x="-533547" y="7119972"/>
            <a:ext cx="3755839" cy="3755839"/>
          </a:xfrm>
          <a:custGeom>
            <a:rect b="b" l="l" r="r" t="t"/>
            <a:pathLst>
              <a:path extrusionOk="0" h="3755839" w="3755839">
                <a:moveTo>
                  <a:pt x="3755838" y="0"/>
                </a:moveTo>
                <a:lnTo>
                  <a:pt x="0" y="0"/>
                </a:lnTo>
                <a:lnTo>
                  <a:pt x="0" y="3755839"/>
                </a:lnTo>
                <a:lnTo>
                  <a:pt x="3755838" y="3755839"/>
                </a:lnTo>
                <a:lnTo>
                  <a:pt x="3755838" y="0"/>
                </a:lnTo>
                <a:close/>
              </a:path>
            </a:pathLst>
          </a:custGeom>
          <a:blipFill rotWithShape="1">
            <a:blip r:embed="rId4">
              <a:alphaModFix/>
            </a:blip>
            <a:stretch>
              <a:fillRect b="0" l="0" r="0" t="0"/>
            </a:stretch>
          </a:blipFill>
          <a:ln>
            <a:noFill/>
          </a:ln>
        </p:spPr>
      </p:sp>
      <p:sp>
        <p:nvSpPr>
          <p:cNvPr id="86" name="Google Shape;86;p1"/>
          <p:cNvSpPr/>
          <p:nvPr/>
        </p:nvSpPr>
        <p:spPr>
          <a:xfrm flipH="1" rot="10800000">
            <a:off x="15065709" y="-588811"/>
            <a:ext cx="3755839" cy="3755839"/>
          </a:xfrm>
          <a:custGeom>
            <a:rect b="b" l="l" r="r" t="t"/>
            <a:pathLst>
              <a:path extrusionOk="0" h="3755839" w="3755839">
                <a:moveTo>
                  <a:pt x="0" y="3755839"/>
                </a:moveTo>
                <a:lnTo>
                  <a:pt x="3755838" y="3755839"/>
                </a:lnTo>
                <a:lnTo>
                  <a:pt x="3755838" y="0"/>
                </a:lnTo>
                <a:lnTo>
                  <a:pt x="0" y="0"/>
                </a:lnTo>
                <a:lnTo>
                  <a:pt x="0" y="3755839"/>
                </a:lnTo>
                <a:close/>
              </a:path>
            </a:pathLst>
          </a:custGeom>
          <a:blipFill rotWithShape="1">
            <a:blip r:embed="rId4">
              <a:alphaModFix/>
            </a:blip>
            <a:stretch>
              <a:fillRect b="0" l="0" r="0" t="0"/>
            </a:stretch>
          </a:blipFill>
          <a:ln>
            <a:noFill/>
          </a:ln>
        </p:spPr>
      </p:sp>
      <p:sp>
        <p:nvSpPr>
          <p:cNvPr id="87" name="Google Shape;87;p1"/>
          <p:cNvSpPr/>
          <p:nvPr/>
        </p:nvSpPr>
        <p:spPr>
          <a:xfrm rot="-5400000">
            <a:off x="-3414210" y="-3660275"/>
            <a:ext cx="8289890" cy="8229600"/>
          </a:xfrm>
          <a:custGeom>
            <a:rect b="b" l="l" r="r" t="t"/>
            <a:pathLst>
              <a:path extrusionOk="0" h="8229600" w="8289890">
                <a:moveTo>
                  <a:pt x="0" y="0"/>
                </a:moveTo>
                <a:lnTo>
                  <a:pt x="8289890" y="0"/>
                </a:lnTo>
                <a:lnTo>
                  <a:pt x="8289890" y="8229600"/>
                </a:lnTo>
                <a:lnTo>
                  <a:pt x="0" y="8229600"/>
                </a:lnTo>
                <a:lnTo>
                  <a:pt x="0" y="0"/>
                </a:lnTo>
                <a:close/>
              </a:path>
            </a:pathLst>
          </a:custGeom>
          <a:blipFill rotWithShape="1">
            <a:blip r:embed="rId5">
              <a:alphaModFix/>
            </a:blip>
            <a:stretch>
              <a:fillRect b="0" l="0" r="0" t="0"/>
            </a:stretch>
          </a:blipFill>
          <a:ln>
            <a:noFill/>
          </a:ln>
        </p:spPr>
      </p:sp>
      <p:sp>
        <p:nvSpPr>
          <p:cNvPr id="88" name="Google Shape;88;p1"/>
          <p:cNvSpPr/>
          <p:nvPr/>
        </p:nvSpPr>
        <p:spPr>
          <a:xfrm rot="10800000">
            <a:off x="13382175" y="5747820"/>
            <a:ext cx="8289890" cy="8229600"/>
          </a:xfrm>
          <a:custGeom>
            <a:rect b="b" l="l" r="r" t="t"/>
            <a:pathLst>
              <a:path extrusionOk="0" h="8229600" w="8289890">
                <a:moveTo>
                  <a:pt x="0" y="0"/>
                </a:moveTo>
                <a:lnTo>
                  <a:pt x="8289890" y="0"/>
                </a:lnTo>
                <a:lnTo>
                  <a:pt x="8289890" y="8229600"/>
                </a:lnTo>
                <a:lnTo>
                  <a:pt x="0" y="8229600"/>
                </a:lnTo>
                <a:lnTo>
                  <a:pt x="0" y="0"/>
                </a:lnTo>
                <a:close/>
              </a:path>
            </a:pathLst>
          </a:custGeom>
          <a:blipFill rotWithShape="1">
            <a:blip r:embed="rId5">
              <a:alphaModFix/>
            </a:blip>
            <a:stretch>
              <a:fillRect b="0" l="0" r="0" t="0"/>
            </a:stretch>
          </a:blipFill>
          <a:ln>
            <a:noFill/>
          </a:ln>
        </p:spPr>
      </p:sp>
      <p:sp>
        <p:nvSpPr>
          <p:cNvPr id="89" name="Google Shape;89;p1"/>
          <p:cNvSpPr txBox="1"/>
          <p:nvPr/>
        </p:nvSpPr>
        <p:spPr>
          <a:xfrm>
            <a:off x="1799094" y="2351951"/>
            <a:ext cx="14037009" cy="4003177"/>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9400" u="none" cap="none" strike="noStrike">
                <a:solidFill>
                  <a:srgbClr val="D2B8FF"/>
                </a:solidFill>
                <a:latin typeface="Arial"/>
                <a:ea typeface="Arial"/>
                <a:cs typeface="Arial"/>
                <a:sym typeface="Arial"/>
              </a:rPr>
              <a:t>Single-Cell Genomics:</a:t>
            </a:r>
            <a:endParaRPr/>
          </a:p>
          <a:p>
            <a:pPr indent="0" lvl="0" marL="0" marR="0" rtl="0" algn="ctr">
              <a:lnSpc>
                <a:spcPct val="111000"/>
              </a:lnSpc>
              <a:spcBef>
                <a:spcPts val="0"/>
              </a:spcBef>
              <a:spcAft>
                <a:spcPts val="0"/>
              </a:spcAft>
              <a:buNone/>
            </a:pPr>
            <a:r>
              <a:rPr b="1" i="0" lang="en-US" sz="9400" u="none" cap="none" strike="noStrike">
                <a:solidFill>
                  <a:srgbClr val="D2B8FF"/>
                </a:solidFill>
                <a:latin typeface="Arial"/>
                <a:ea typeface="Arial"/>
                <a:cs typeface="Arial"/>
                <a:sym typeface="Arial"/>
              </a:rPr>
              <a:t>Unlocking the Next Era of Immunology</a:t>
            </a:r>
            <a:endParaRPr/>
          </a:p>
        </p:txBody>
      </p:sp>
      <p:sp>
        <p:nvSpPr>
          <p:cNvPr id="90" name="Google Shape;90;p1"/>
          <p:cNvSpPr txBox="1"/>
          <p:nvPr/>
        </p:nvSpPr>
        <p:spPr>
          <a:xfrm>
            <a:off x="5301459" y="7129497"/>
            <a:ext cx="7032278" cy="565785"/>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2000" u="none" cap="none" strike="noStrike">
                <a:solidFill>
                  <a:srgbClr val="8DB9AE"/>
                </a:solidFill>
                <a:latin typeface="Arial"/>
                <a:ea typeface="Arial"/>
                <a:cs typeface="Arial"/>
                <a:sym typeface="Arial"/>
              </a:rPr>
              <a:t>HACKBIO SINGLE-CELL SEQUENCING INTERNSHIP  STAGE 1</a:t>
            </a:r>
            <a:endParaRPr/>
          </a:p>
          <a:p>
            <a:pPr indent="0" lvl="0" marL="0" marR="0" rtl="0" algn="ctr">
              <a:lnSpc>
                <a:spcPct val="111000"/>
              </a:lnSpc>
              <a:spcBef>
                <a:spcPts val="0"/>
              </a:spcBef>
              <a:spcAft>
                <a:spcPts val="0"/>
              </a:spcAft>
              <a:buNone/>
            </a:pPr>
            <a:r>
              <a:rPr b="0" i="0" lang="en-US" sz="2000" u="none" cap="none" strike="noStrike">
                <a:solidFill>
                  <a:srgbClr val="8DB9AE"/>
                </a:solidFill>
                <a:latin typeface="Arial"/>
                <a:ea typeface="Arial"/>
                <a:cs typeface="Arial"/>
                <a:sym typeface="Arial"/>
              </a:rPr>
              <a:t>TEAM ASPARAGINE</a:t>
            </a:r>
            <a:endParaRPr/>
          </a:p>
        </p:txBody>
      </p:sp>
      <p:sp>
        <p:nvSpPr>
          <p:cNvPr id="91" name="Google Shape;91;p1"/>
          <p:cNvSpPr txBox="1"/>
          <p:nvPr/>
        </p:nvSpPr>
        <p:spPr>
          <a:xfrm>
            <a:off x="7951865" y="8199510"/>
            <a:ext cx="1731600" cy="261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700" u="none" cap="none" strike="noStrike">
                <a:solidFill>
                  <a:srgbClr val="FFFFFF"/>
                </a:solidFill>
                <a:latin typeface="Arial"/>
                <a:ea typeface="Arial"/>
                <a:cs typeface="Arial"/>
                <a:sym typeface="Arial"/>
              </a:rPr>
              <a:t>@thehackbio.com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553" l="0" r="0" t="-5554"/>
            </a:stretch>
          </a:blipFill>
          <a:ln>
            <a:noFill/>
          </a:ln>
        </p:spPr>
      </p:sp>
      <p:sp>
        <p:nvSpPr>
          <p:cNvPr id="97" name="Google Shape;97;p2"/>
          <p:cNvSpPr/>
          <p:nvPr/>
        </p:nvSpPr>
        <p:spPr>
          <a:xfrm flipH="1">
            <a:off x="-533547" y="7119972"/>
            <a:ext cx="3755839" cy="3755839"/>
          </a:xfrm>
          <a:custGeom>
            <a:rect b="b" l="l" r="r" t="t"/>
            <a:pathLst>
              <a:path extrusionOk="0" h="3755839" w="3755839">
                <a:moveTo>
                  <a:pt x="3755838" y="0"/>
                </a:moveTo>
                <a:lnTo>
                  <a:pt x="0" y="0"/>
                </a:lnTo>
                <a:lnTo>
                  <a:pt x="0" y="3755839"/>
                </a:lnTo>
                <a:lnTo>
                  <a:pt x="3755838" y="3755839"/>
                </a:lnTo>
                <a:lnTo>
                  <a:pt x="3755838" y="0"/>
                </a:lnTo>
                <a:close/>
              </a:path>
            </a:pathLst>
          </a:custGeom>
          <a:blipFill rotWithShape="1">
            <a:blip r:embed="rId4">
              <a:alphaModFix/>
            </a:blip>
            <a:stretch>
              <a:fillRect b="0" l="0" r="0" t="0"/>
            </a:stretch>
          </a:blipFill>
          <a:ln>
            <a:noFill/>
          </a:ln>
        </p:spPr>
      </p:sp>
      <p:sp>
        <p:nvSpPr>
          <p:cNvPr id="98" name="Google Shape;98;p2"/>
          <p:cNvSpPr/>
          <p:nvPr/>
        </p:nvSpPr>
        <p:spPr>
          <a:xfrm flipH="1" rot="10800000">
            <a:off x="15065709" y="-588811"/>
            <a:ext cx="3755839" cy="3755839"/>
          </a:xfrm>
          <a:custGeom>
            <a:rect b="b" l="l" r="r" t="t"/>
            <a:pathLst>
              <a:path extrusionOk="0" h="3755839" w="3755839">
                <a:moveTo>
                  <a:pt x="0" y="3755839"/>
                </a:moveTo>
                <a:lnTo>
                  <a:pt x="3755838" y="3755839"/>
                </a:lnTo>
                <a:lnTo>
                  <a:pt x="3755838" y="0"/>
                </a:lnTo>
                <a:lnTo>
                  <a:pt x="0" y="0"/>
                </a:lnTo>
                <a:lnTo>
                  <a:pt x="0" y="3755839"/>
                </a:lnTo>
                <a:close/>
              </a:path>
            </a:pathLst>
          </a:custGeom>
          <a:blipFill rotWithShape="1">
            <a:blip r:embed="rId4">
              <a:alphaModFix/>
            </a:blip>
            <a:stretch>
              <a:fillRect b="0" l="0" r="0" t="0"/>
            </a:stretch>
          </a:blipFill>
          <a:ln>
            <a:noFill/>
          </a:ln>
        </p:spPr>
      </p:sp>
      <p:grpSp>
        <p:nvGrpSpPr>
          <p:cNvPr id="99" name="Google Shape;99;p2"/>
          <p:cNvGrpSpPr/>
          <p:nvPr/>
        </p:nvGrpSpPr>
        <p:grpSpPr>
          <a:xfrm>
            <a:off x="1628064" y="3376420"/>
            <a:ext cx="8592151" cy="4224035"/>
            <a:chOff x="0" y="0"/>
            <a:chExt cx="2262953" cy="1112503"/>
          </a:xfrm>
        </p:grpSpPr>
        <p:sp>
          <p:nvSpPr>
            <p:cNvPr id="100" name="Google Shape;100;p2"/>
            <p:cNvSpPr/>
            <p:nvPr/>
          </p:nvSpPr>
          <p:spPr>
            <a:xfrm>
              <a:off x="0" y="0"/>
              <a:ext cx="2262953" cy="1112503"/>
            </a:xfrm>
            <a:custGeom>
              <a:rect b="b" l="l" r="r" t="t"/>
              <a:pathLst>
                <a:path extrusionOk="0" h="1112503" w="2262953">
                  <a:moveTo>
                    <a:pt x="0" y="0"/>
                  </a:moveTo>
                  <a:lnTo>
                    <a:pt x="2262953" y="0"/>
                  </a:lnTo>
                  <a:lnTo>
                    <a:pt x="2262953" y="1112503"/>
                  </a:lnTo>
                  <a:lnTo>
                    <a:pt x="0" y="1112503"/>
                  </a:lnTo>
                  <a:close/>
                </a:path>
              </a:pathLst>
            </a:custGeom>
            <a:solidFill>
              <a:srgbClr val="000000">
                <a:alpha val="0"/>
              </a:srgbClr>
            </a:solidFill>
            <a:ln cap="sq" cmpd="sng" w="28575">
              <a:solidFill>
                <a:srgbClr val="4601FA"/>
              </a:solidFill>
              <a:prstDash val="solid"/>
              <a:miter lim="8000"/>
              <a:headEnd len="sm" w="sm" type="none"/>
              <a:tailEnd len="sm" w="sm" type="none"/>
            </a:ln>
          </p:spPr>
        </p:sp>
        <p:sp>
          <p:nvSpPr>
            <p:cNvPr id="101" name="Google Shape;101;p2"/>
            <p:cNvSpPr txBox="1"/>
            <p:nvPr/>
          </p:nvSpPr>
          <p:spPr>
            <a:xfrm>
              <a:off x="0" y="9525"/>
              <a:ext cx="2262953" cy="1102978"/>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2" name="Google Shape;102;p2"/>
          <p:cNvSpPr/>
          <p:nvPr/>
        </p:nvSpPr>
        <p:spPr>
          <a:xfrm rot="-5400000">
            <a:off x="-3414210" y="-3660275"/>
            <a:ext cx="8289890" cy="8229600"/>
          </a:xfrm>
          <a:custGeom>
            <a:rect b="b" l="l" r="r" t="t"/>
            <a:pathLst>
              <a:path extrusionOk="0" h="8229600" w="8289890">
                <a:moveTo>
                  <a:pt x="0" y="0"/>
                </a:moveTo>
                <a:lnTo>
                  <a:pt x="8289890" y="0"/>
                </a:lnTo>
                <a:lnTo>
                  <a:pt x="8289890" y="8229600"/>
                </a:lnTo>
                <a:lnTo>
                  <a:pt x="0" y="8229600"/>
                </a:lnTo>
                <a:lnTo>
                  <a:pt x="0" y="0"/>
                </a:lnTo>
                <a:close/>
              </a:path>
            </a:pathLst>
          </a:custGeom>
          <a:blipFill rotWithShape="1">
            <a:blip r:embed="rId5">
              <a:alphaModFix/>
            </a:blip>
            <a:stretch>
              <a:fillRect b="0" l="0" r="0" t="0"/>
            </a:stretch>
          </a:blipFill>
          <a:ln>
            <a:noFill/>
          </a:ln>
        </p:spPr>
      </p:sp>
      <p:sp>
        <p:nvSpPr>
          <p:cNvPr id="103" name="Google Shape;103;p2"/>
          <p:cNvSpPr/>
          <p:nvPr/>
        </p:nvSpPr>
        <p:spPr>
          <a:xfrm rot="10800000">
            <a:off x="13382175" y="5747820"/>
            <a:ext cx="8289890" cy="8229600"/>
          </a:xfrm>
          <a:custGeom>
            <a:rect b="b" l="l" r="r" t="t"/>
            <a:pathLst>
              <a:path extrusionOk="0" h="8229600" w="8289890">
                <a:moveTo>
                  <a:pt x="0" y="0"/>
                </a:moveTo>
                <a:lnTo>
                  <a:pt x="8289890" y="0"/>
                </a:lnTo>
                <a:lnTo>
                  <a:pt x="8289890" y="8229600"/>
                </a:lnTo>
                <a:lnTo>
                  <a:pt x="0" y="8229600"/>
                </a:lnTo>
                <a:lnTo>
                  <a:pt x="0" y="0"/>
                </a:lnTo>
                <a:close/>
              </a:path>
            </a:pathLst>
          </a:custGeom>
          <a:blipFill rotWithShape="1">
            <a:blip r:embed="rId5">
              <a:alphaModFix/>
            </a:blip>
            <a:stretch>
              <a:fillRect b="0" l="0" r="0" t="0"/>
            </a:stretch>
          </a:blipFill>
          <a:ln>
            <a:noFill/>
          </a:ln>
        </p:spPr>
      </p:sp>
      <p:grpSp>
        <p:nvGrpSpPr>
          <p:cNvPr id="104" name="Google Shape;104;p2"/>
          <p:cNvGrpSpPr/>
          <p:nvPr/>
        </p:nvGrpSpPr>
        <p:grpSpPr>
          <a:xfrm>
            <a:off x="11250050" y="5795671"/>
            <a:ext cx="6009733" cy="1468822"/>
            <a:chOff x="0" y="0"/>
            <a:chExt cx="1582800" cy="321469"/>
          </a:xfrm>
        </p:grpSpPr>
        <p:sp>
          <p:nvSpPr>
            <p:cNvPr id="105" name="Google Shape;105;p2"/>
            <p:cNvSpPr/>
            <p:nvPr/>
          </p:nvSpPr>
          <p:spPr>
            <a:xfrm>
              <a:off x="0" y="0"/>
              <a:ext cx="1582684" cy="300601"/>
            </a:xfrm>
            <a:custGeom>
              <a:rect b="b" l="l" r="r" t="t"/>
              <a:pathLst>
                <a:path extrusionOk="0" h="300601" w="1582684">
                  <a:moveTo>
                    <a:pt x="18037" y="0"/>
                  </a:moveTo>
                  <a:lnTo>
                    <a:pt x="1564647" y="0"/>
                  </a:lnTo>
                  <a:cubicBezTo>
                    <a:pt x="1574608" y="0"/>
                    <a:pt x="1582684" y="8075"/>
                    <a:pt x="1582684" y="18037"/>
                  </a:cubicBezTo>
                  <a:lnTo>
                    <a:pt x="1582684" y="282565"/>
                  </a:lnTo>
                  <a:cubicBezTo>
                    <a:pt x="1582684" y="292526"/>
                    <a:pt x="1574608" y="300601"/>
                    <a:pt x="1564647" y="300601"/>
                  </a:cubicBezTo>
                  <a:lnTo>
                    <a:pt x="18037" y="300601"/>
                  </a:lnTo>
                  <a:cubicBezTo>
                    <a:pt x="8075" y="300601"/>
                    <a:pt x="0" y="292526"/>
                    <a:pt x="0" y="282565"/>
                  </a:cubicBezTo>
                  <a:lnTo>
                    <a:pt x="0" y="18037"/>
                  </a:lnTo>
                  <a:cubicBezTo>
                    <a:pt x="0" y="8075"/>
                    <a:pt x="8075" y="0"/>
                    <a:pt x="18037" y="0"/>
                  </a:cubicBezTo>
                  <a:close/>
                </a:path>
              </a:pathLst>
            </a:custGeom>
            <a:gradFill>
              <a:gsLst>
                <a:gs pos="0">
                  <a:srgbClr val="000000">
                    <a:alpha val="0"/>
                  </a:srgbClr>
                </a:gs>
                <a:gs pos="100000">
                  <a:srgbClr val="5022C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txBox="1"/>
            <p:nvPr/>
          </p:nvSpPr>
          <p:spPr>
            <a:xfrm>
              <a:off x="0" y="30469"/>
              <a:ext cx="1582800" cy="291000"/>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 name="Google Shape;107;p2"/>
          <p:cNvGrpSpPr/>
          <p:nvPr/>
        </p:nvGrpSpPr>
        <p:grpSpPr>
          <a:xfrm>
            <a:off x="10792225" y="7351973"/>
            <a:ext cx="6467119" cy="1373488"/>
            <a:chOff x="0" y="0"/>
            <a:chExt cx="1703263" cy="308275"/>
          </a:xfrm>
        </p:grpSpPr>
        <p:sp>
          <p:nvSpPr>
            <p:cNvPr id="108" name="Google Shape;108;p2"/>
            <p:cNvSpPr/>
            <p:nvPr/>
          </p:nvSpPr>
          <p:spPr>
            <a:xfrm>
              <a:off x="0" y="0"/>
              <a:ext cx="1703263" cy="308275"/>
            </a:xfrm>
            <a:custGeom>
              <a:rect b="b" l="l" r="r" t="t"/>
              <a:pathLst>
                <a:path extrusionOk="0" h="308275" w="1703263">
                  <a:moveTo>
                    <a:pt x="16760" y="0"/>
                  </a:moveTo>
                  <a:lnTo>
                    <a:pt x="1686503" y="0"/>
                  </a:lnTo>
                  <a:cubicBezTo>
                    <a:pt x="1695759" y="0"/>
                    <a:pt x="1703263" y="7504"/>
                    <a:pt x="1703263" y="16760"/>
                  </a:cubicBezTo>
                  <a:lnTo>
                    <a:pt x="1703263" y="291515"/>
                  </a:lnTo>
                  <a:cubicBezTo>
                    <a:pt x="1703263" y="300771"/>
                    <a:pt x="1695759" y="308275"/>
                    <a:pt x="1686503" y="308275"/>
                  </a:cubicBezTo>
                  <a:lnTo>
                    <a:pt x="16760" y="308275"/>
                  </a:lnTo>
                  <a:cubicBezTo>
                    <a:pt x="7504" y="308275"/>
                    <a:pt x="0" y="300771"/>
                    <a:pt x="0" y="291515"/>
                  </a:cubicBezTo>
                  <a:lnTo>
                    <a:pt x="0" y="16760"/>
                  </a:lnTo>
                  <a:cubicBezTo>
                    <a:pt x="0" y="7504"/>
                    <a:pt x="7504" y="0"/>
                    <a:pt x="16760" y="0"/>
                  </a:cubicBezTo>
                  <a:close/>
                </a:path>
              </a:pathLst>
            </a:custGeom>
            <a:gradFill>
              <a:gsLst>
                <a:gs pos="0">
                  <a:srgbClr val="000000">
                    <a:alpha val="0"/>
                  </a:srgbClr>
                </a:gs>
                <a:gs pos="100000">
                  <a:srgbClr val="5022C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txBox="1"/>
            <p:nvPr/>
          </p:nvSpPr>
          <p:spPr>
            <a:xfrm>
              <a:off x="0" y="9525"/>
              <a:ext cx="1703263" cy="298750"/>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0" name="Google Shape;110;p2"/>
          <p:cNvSpPr/>
          <p:nvPr/>
        </p:nvSpPr>
        <p:spPr>
          <a:xfrm>
            <a:off x="1923611" y="3661227"/>
            <a:ext cx="8056077" cy="3654421"/>
          </a:xfrm>
          <a:custGeom>
            <a:rect b="b" l="l" r="r" t="t"/>
            <a:pathLst>
              <a:path extrusionOk="0" h="426034" w="939181">
                <a:moveTo>
                  <a:pt x="0" y="0"/>
                </a:moveTo>
                <a:lnTo>
                  <a:pt x="939181" y="0"/>
                </a:lnTo>
                <a:lnTo>
                  <a:pt x="939181" y="426034"/>
                </a:lnTo>
                <a:lnTo>
                  <a:pt x="0" y="426034"/>
                </a:lnTo>
                <a:close/>
              </a:path>
            </a:pathLst>
          </a:custGeom>
          <a:blipFill rotWithShape="1">
            <a:blip r:embed="rId6">
              <a:alphaModFix/>
            </a:blip>
            <a:stretch>
              <a:fillRect b="-18337" l="0" r="0" t="-18337"/>
            </a:stretch>
          </a:blipFill>
          <a:ln>
            <a:noFill/>
          </a:ln>
        </p:spPr>
      </p:sp>
      <p:sp>
        <p:nvSpPr>
          <p:cNvPr id="111" name="Google Shape;111;p2"/>
          <p:cNvSpPr txBox="1"/>
          <p:nvPr/>
        </p:nvSpPr>
        <p:spPr>
          <a:xfrm>
            <a:off x="3600737" y="732698"/>
            <a:ext cx="10669204" cy="1697355"/>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None/>
            </a:pPr>
            <a:r>
              <a:rPr b="1" i="0" lang="en-US" sz="6000" u="none" cap="none" strike="noStrike">
                <a:solidFill>
                  <a:srgbClr val="D2B8FF"/>
                </a:solidFill>
                <a:latin typeface="Arial"/>
                <a:ea typeface="Arial"/>
                <a:cs typeface="Arial"/>
                <a:sym typeface="Arial"/>
              </a:rPr>
              <a:t>Introduction: The Immune System and Cell Diversity</a:t>
            </a:r>
            <a:endParaRPr/>
          </a:p>
        </p:txBody>
      </p:sp>
      <p:sp>
        <p:nvSpPr>
          <p:cNvPr id="112" name="Google Shape;112;p2"/>
          <p:cNvSpPr txBox="1"/>
          <p:nvPr/>
        </p:nvSpPr>
        <p:spPr>
          <a:xfrm>
            <a:off x="11861825" y="5897800"/>
            <a:ext cx="5435700" cy="1182300"/>
          </a:xfrm>
          <a:prstGeom prst="rect">
            <a:avLst/>
          </a:prstGeom>
          <a:noFill/>
          <a:ln>
            <a:noFill/>
          </a:ln>
        </p:spPr>
        <p:txBody>
          <a:bodyPr anchorCtr="0" anchor="t" bIns="0" lIns="0" spcFirstLastPara="1" rIns="0" wrap="square" tIns="0">
            <a:spAutoFit/>
          </a:bodyPr>
          <a:lstStyle/>
          <a:p>
            <a:pPr indent="0" lvl="0" marL="0" marR="0" rtl="0" algn="l">
              <a:lnSpc>
                <a:spcPct val="111027"/>
              </a:lnSpc>
              <a:spcBef>
                <a:spcPts val="0"/>
              </a:spcBef>
              <a:spcAft>
                <a:spcPts val="0"/>
              </a:spcAft>
              <a:buNone/>
            </a:pPr>
            <a:r>
              <a:rPr b="1" i="0" lang="en-US" sz="2385" u="none" cap="none" strike="noStrike">
                <a:solidFill>
                  <a:srgbClr val="FFFFFF"/>
                </a:solidFill>
                <a:latin typeface="Arial"/>
                <a:ea typeface="Arial"/>
                <a:cs typeface="Arial"/>
                <a:sym typeface="Arial"/>
              </a:rPr>
              <a:t>Understanding immune cell interactions is critical for therapeutic advances</a:t>
            </a:r>
            <a:endParaRPr/>
          </a:p>
        </p:txBody>
      </p:sp>
      <p:sp>
        <p:nvSpPr>
          <p:cNvPr id="113" name="Google Shape;113;p2"/>
          <p:cNvSpPr txBox="1"/>
          <p:nvPr/>
        </p:nvSpPr>
        <p:spPr>
          <a:xfrm>
            <a:off x="1628064" y="7871575"/>
            <a:ext cx="8464815" cy="249174"/>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0" i="0" lang="en-US" sz="1800" u="none" cap="none" strike="noStrike">
                <a:solidFill>
                  <a:srgbClr val="FFFBF7"/>
                </a:solidFill>
                <a:latin typeface="Arial"/>
                <a:ea typeface="Arial"/>
                <a:cs typeface="Arial"/>
                <a:sym typeface="Arial"/>
              </a:rPr>
              <a:t>https://periobasics.com/cellular-basis-of-immune-response/</a:t>
            </a:r>
            <a:endParaRPr/>
          </a:p>
        </p:txBody>
      </p:sp>
      <p:grpSp>
        <p:nvGrpSpPr>
          <p:cNvPr id="114" name="Google Shape;114;p2"/>
          <p:cNvGrpSpPr/>
          <p:nvPr/>
        </p:nvGrpSpPr>
        <p:grpSpPr>
          <a:xfrm>
            <a:off x="11250049" y="4347321"/>
            <a:ext cx="6009255" cy="1141346"/>
            <a:chOff x="0" y="0"/>
            <a:chExt cx="1582684" cy="300601"/>
          </a:xfrm>
        </p:grpSpPr>
        <p:sp>
          <p:nvSpPr>
            <p:cNvPr id="115" name="Google Shape;115;p2"/>
            <p:cNvSpPr/>
            <p:nvPr/>
          </p:nvSpPr>
          <p:spPr>
            <a:xfrm>
              <a:off x="0" y="0"/>
              <a:ext cx="1582684" cy="300601"/>
            </a:xfrm>
            <a:custGeom>
              <a:rect b="b" l="l" r="r" t="t"/>
              <a:pathLst>
                <a:path extrusionOk="0" h="300601" w="1582684">
                  <a:moveTo>
                    <a:pt x="18037" y="0"/>
                  </a:moveTo>
                  <a:lnTo>
                    <a:pt x="1564647" y="0"/>
                  </a:lnTo>
                  <a:cubicBezTo>
                    <a:pt x="1574608" y="0"/>
                    <a:pt x="1582684" y="8075"/>
                    <a:pt x="1582684" y="18037"/>
                  </a:cubicBezTo>
                  <a:lnTo>
                    <a:pt x="1582684" y="282565"/>
                  </a:lnTo>
                  <a:cubicBezTo>
                    <a:pt x="1582684" y="292526"/>
                    <a:pt x="1574608" y="300601"/>
                    <a:pt x="1564647" y="300601"/>
                  </a:cubicBezTo>
                  <a:lnTo>
                    <a:pt x="18037" y="300601"/>
                  </a:lnTo>
                  <a:cubicBezTo>
                    <a:pt x="8075" y="300601"/>
                    <a:pt x="0" y="292526"/>
                    <a:pt x="0" y="282565"/>
                  </a:cubicBezTo>
                  <a:lnTo>
                    <a:pt x="0" y="18037"/>
                  </a:lnTo>
                  <a:cubicBezTo>
                    <a:pt x="0" y="8075"/>
                    <a:pt x="8075" y="0"/>
                    <a:pt x="18037" y="0"/>
                  </a:cubicBezTo>
                  <a:close/>
                </a:path>
              </a:pathLst>
            </a:custGeom>
            <a:gradFill>
              <a:gsLst>
                <a:gs pos="0">
                  <a:srgbClr val="000000">
                    <a:alpha val="0"/>
                  </a:srgbClr>
                </a:gs>
                <a:gs pos="100000">
                  <a:srgbClr val="5022C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txBox="1"/>
            <p:nvPr/>
          </p:nvSpPr>
          <p:spPr>
            <a:xfrm>
              <a:off x="0" y="9525"/>
              <a:ext cx="1582683" cy="291076"/>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 name="Google Shape;117;p2"/>
          <p:cNvGrpSpPr/>
          <p:nvPr/>
        </p:nvGrpSpPr>
        <p:grpSpPr>
          <a:xfrm>
            <a:off x="11386000" y="2910701"/>
            <a:ext cx="5873300" cy="1141346"/>
            <a:chOff x="0" y="0"/>
            <a:chExt cx="1546877" cy="300601"/>
          </a:xfrm>
        </p:grpSpPr>
        <p:sp>
          <p:nvSpPr>
            <p:cNvPr id="118" name="Google Shape;118;p2"/>
            <p:cNvSpPr/>
            <p:nvPr/>
          </p:nvSpPr>
          <p:spPr>
            <a:xfrm>
              <a:off x="0" y="0"/>
              <a:ext cx="1546877" cy="300601"/>
            </a:xfrm>
            <a:custGeom>
              <a:rect b="b" l="l" r="r" t="t"/>
              <a:pathLst>
                <a:path extrusionOk="0" h="300601" w="1546877">
                  <a:moveTo>
                    <a:pt x="18454" y="0"/>
                  </a:moveTo>
                  <a:lnTo>
                    <a:pt x="1528423" y="0"/>
                  </a:lnTo>
                  <a:cubicBezTo>
                    <a:pt x="1538615" y="0"/>
                    <a:pt x="1546877" y="8262"/>
                    <a:pt x="1546877" y="18454"/>
                  </a:cubicBezTo>
                  <a:lnTo>
                    <a:pt x="1546877" y="282147"/>
                  </a:lnTo>
                  <a:cubicBezTo>
                    <a:pt x="1546877" y="287041"/>
                    <a:pt x="1544933" y="291735"/>
                    <a:pt x="1541472" y="295196"/>
                  </a:cubicBezTo>
                  <a:cubicBezTo>
                    <a:pt x="1538011" y="298657"/>
                    <a:pt x="1533317" y="300601"/>
                    <a:pt x="1528423" y="300601"/>
                  </a:cubicBezTo>
                  <a:lnTo>
                    <a:pt x="18454" y="300601"/>
                  </a:lnTo>
                  <a:cubicBezTo>
                    <a:pt x="13560" y="300601"/>
                    <a:pt x="8866" y="298657"/>
                    <a:pt x="5405" y="295196"/>
                  </a:cubicBezTo>
                  <a:cubicBezTo>
                    <a:pt x="1944" y="291735"/>
                    <a:pt x="0" y="287041"/>
                    <a:pt x="0" y="282147"/>
                  </a:cubicBezTo>
                  <a:lnTo>
                    <a:pt x="0" y="18454"/>
                  </a:lnTo>
                  <a:cubicBezTo>
                    <a:pt x="0" y="13560"/>
                    <a:pt x="1944" y="8866"/>
                    <a:pt x="5405" y="5405"/>
                  </a:cubicBezTo>
                  <a:cubicBezTo>
                    <a:pt x="8866" y="1944"/>
                    <a:pt x="13560" y="0"/>
                    <a:pt x="18454" y="0"/>
                  </a:cubicBezTo>
                  <a:close/>
                </a:path>
              </a:pathLst>
            </a:custGeom>
            <a:gradFill>
              <a:gsLst>
                <a:gs pos="0">
                  <a:srgbClr val="000000">
                    <a:alpha val="0"/>
                  </a:srgbClr>
                </a:gs>
                <a:gs pos="100000">
                  <a:srgbClr val="5022C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txBox="1"/>
            <p:nvPr/>
          </p:nvSpPr>
          <p:spPr>
            <a:xfrm>
              <a:off x="0" y="9525"/>
              <a:ext cx="1546877" cy="291076"/>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0" name="Google Shape;120;p2"/>
          <p:cNvSpPr txBox="1"/>
          <p:nvPr/>
        </p:nvSpPr>
        <p:spPr>
          <a:xfrm>
            <a:off x="11861832" y="4415257"/>
            <a:ext cx="5081796" cy="1073410"/>
          </a:xfrm>
          <a:prstGeom prst="rect">
            <a:avLst/>
          </a:prstGeom>
          <a:noFill/>
          <a:ln>
            <a:noFill/>
          </a:ln>
        </p:spPr>
        <p:txBody>
          <a:bodyPr anchorCtr="0" anchor="t" bIns="0" lIns="0" spcFirstLastPara="1" rIns="0" wrap="square" tIns="0">
            <a:spAutoFit/>
          </a:bodyPr>
          <a:lstStyle/>
          <a:p>
            <a:pPr indent="0" lvl="0" marL="0" marR="0" rtl="0" algn="just">
              <a:lnSpc>
                <a:spcPct val="110973"/>
              </a:lnSpc>
              <a:spcBef>
                <a:spcPts val="0"/>
              </a:spcBef>
              <a:spcAft>
                <a:spcPts val="0"/>
              </a:spcAft>
              <a:buNone/>
            </a:pPr>
            <a:r>
              <a:rPr b="1" i="0" lang="en-US" sz="2588" u="none" cap="none" strike="noStrike">
                <a:solidFill>
                  <a:srgbClr val="FFFFFF"/>
                </a:solidFill>
                <a:latin typeface="Arial"/>
                <a:ea typeface="Arial"/>
                <a:cs typeface="Arial"/>
                <a:sym typeface="Arial"/>
              </a:rPr>
              <a:t>Forms a network connecting nearly every tissue in the body.</a:t>
            </a:r>
            <a:endParaRPr/>
          </a:p>
        </p:txBody>
      </p:sp>
      <p:sp>
        <p:nvSpPr>
          <p:cNvPr id="121" name="Google Shape;121;p2"/>
          <p:cNvSpPr txBox="1"/>
          <p:nvPr/>
        </p:nvSpPr>
        <p:spPr>
          <a:xfrm>
            <a:off x="11720025" y="3052077"/>
            <a:ext cx="5223600" cy="864000"/>
          </a:xfrm>
          <a:prstGeom prst="rect">
            <a:avLst/>
          </a:prstGeom>
          <a:noFill/>
          <a:ln>
            <a:noFill/>
          </a:ln>
        </p:spPr>
        <p:txBody>
          <a:bodyPr anchorCtr="0" anchor="t" bIns="0" lIns="0" spcFirstLastPara="1" rIns="0" wrap="square" tIns="0">
            <a:spAutoFit/>
          </a:bodyPr>
          <a:lstStyle/>
          <a:p>
            <a:pPr indent="0" lvl="0" marL="0" marR="0" rtl="0" algn="just">
              <a:lnSpc>
                <a:spcPct val="111015"/>
              </a:lnSpc>
              <a:spcBef>
                <a:spcPts val="0"/>
              </a:spcBef>
              <a:spcAft>
                <a:spcPts val="0"/>
              </a:spcAft>
              <a:buNone/>
            </a:pPr>
            <a:r>
              <a:rPr b="1" i="0" lang="en-US" sz="2660" u="none" cap="none" strike="noStrike">
                <a:solidFill>
                  <a:srgbClr val="FFFFFF"/>
                </a:solidFill>
                <a:latin typeface="Arial"/>
                <a:ea typeface="Arial"/>
                <a:cs typeface="Arial"/>
                <a:sym typeface="Arial"/>
              </a:rPr>
              <a:t>The immune system is highly dynamic and plastic.</a:t>
            </a:r>
            <a:endParaRPr/>
          </a:p>
        </p:txBody>
      </p:sp>
      <p:sp>
        <p:nvSpPr>
          <p:cNvPr id="122" name="Google Shape;122;p2"/>
          <p:cNvSpPr txBox="1"/>
          <p:nvPr/>
        </p:nvSpPr>
        <p:spPr>
          <a:xfrm>
            <a:off x="11823636" y="7502161"/>
            <a:ext cx="5435700" cy="1089900"/>
          </a:xfrm>
          <a:prstGeom prst="rect">
            <a:avLst/>
          </a:prstGeom>
          <a:noFill/>
          <a:ln>
            <a:noFill/>
          </a:ln>
        </p:spPr>
        <p:txBody>
          <a:bodyPr anchorCtr="0" anchor="t" bIns="0" lIns="0" spcFirstLastPara="1" rIns="0" wrap="square" tIns="0">
            <a:spAutoFit/>
          </a:bodyPr>
          <a:lstStyle/>
          <a:p>
            <a:pPr indent="0" lvl="0" marL="0" marR="0" rtl="0" algn="just">
              <a:lnSpc>
                <a:spcPct val="111005"/>
              </a:lnSpc>
              <a:spcBef>
                <a:spcPts val="0"/>
              </a:spcBef>
              <a:spcAft>
                <a:spcPts val="0"/>
              </a:spcAft>
              <a:buNone/>
            </a:pPr>
            <a:r>
              <a:rPr b="1" i="0" lang="en-US" sz="2199" u="none" cap="none" strike="noStrike">
                <a:solidFill>
                  <a:srgbClr val="FFFFFF"/>
                </a:solidFill>
                <a:latin typeface="Arial"/>
                <a:ea typeface="Arial"/>
                <a:cs typeface="Arial"/>
                <a:sym typeface="Arial"/>
              </a:rPr>
              <a:t>Cellular functions are orchestrated by signaling between different types of cells.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553" l="0" r="0" t="-5554"/>
            </a:stretch>
          </a:blipFill>
          <a:ln>
            <a:noFill/>
          </a:ln>
        </p:spPr>
      </p:sp>
      <p:sp>
        <p:nvSpPr>
          <p:cNvPr id="128" name="Google Shape;128;p3"/>
          <p:cNvSpPr/>
          <p:nvPr/>
        </p:nvSpPr>
        <p:spPr>
          <a:xfrm flipH="1">
            <a:off x="-533547" y="7119972"/>
            <a:ext cx="3755839" cy="3755839"/>
          </a:xfrm>
          <a:custGeom>
            <a:rect b="b" l="l" r="r" t="t"/>
            <a:pathLst>
              <a:path extrusionOk="0" h="3755839" w="3755839">
                <a:moveTo>
                  <a:pt x="3755838" y="0"/>
                </a:moveTo>
                <a:lnTo>
                  <a:pt x="0" y="0"/>
                </a:lnTo>
                <a:lnTo>
                  <a:pt x="0" y="3755839"/>
                </a:lnTo>
                <a:lnTo>
                  <a:pt x="3755838" y="3755839"/>
                </a:lnTo>
                <a:lnTo>
                  <a:pt x="3755838" y="0"/>
                </a:lnTo>
                <a:close/>
              </a:path>
            </a:pathLst>
          </a:custGeom>
          <a:blipFill rotWithShape="1">
            <a:blip r:embed="rId4">
              <a:alphaModFix/>
            </a:blip>
            <a:stretch>
              <a:fillRect b="0" l="0" r="0" t="0"/>
            </a:stretch>
          </a:blipFill>
          <a:ln>
            <a:noFill/>
          </a:ln>
        </p:spPr>
      </p:sp>
      <p:sp>
        <p:nvSpPr>
          <p:cNvPr id="129" name="Google Shape;129;p3"/>
          <p:cNvSpPr/>
          <p:nvPr/>
        </p:nvSpPr>
        <p:spPr>
          <a:xfrm flipH="1" rot="10800000">
            <a:off x="15065709" y="-588811"/>
            <a:ext cx="3755839" cy="3755839"/>
          </a:xfrm>
          <a:custGeom>
            <a:rect b="b" l="l" r="r" t="t"/>
            <a:pathLst>
              <a:path extrusionOk="0" h="3755839" w="3755839">
                <a:moveTo>
                  <a:pt x="0" y="3755839"/>
                </a:moveTo>
                <a:lnTo>
                  <a:pt x="3755838" y="3755839"/>
                </a:lnTo>
                <a:lnTo>
                  <a:pt x="3755838" y="0"/>
                </a:lnTo>
                <a:lnTo>
                  <a:pt x="0" y="0"/>
                </a:lnTo>
                <a:lnTo>
                  <a:pt x="0" y="3755839"/>
                </a:lnTo>
                <a:close/>
              </a:path>
            </a:pathLst>
          </a:custGeom>
          <a:blipFill rotWithShape="1">
            <a:blip r:embed="rId4">
              <a:alphaModFix/>
            </a:blip>
            <a:stretch>
              <a:fillRect b="0" l="0" r="0" t="0"/>
            </a:stretch>
          </a:blipFill>
          <a:ln>
            <a:noFill/>
          </a:ln>
        </p:spPr>
      </p:sp>
      <p:sp>
        <p:nvSpPr>
          <p:cNvPr id="130" name="Google Shape;130;p3"/>
          <p:cNvSpPr/>
          <p:nvPr/>
        </p:nvSpPr>
        <p:spPr>
          <a:xfrm rot="-5400000">
            <a:off x="-2944440" y="-4114800"/>
            <a:ext cx="8289890" cy="8229600"/>
          </a:xfrm>
          <a:custGeom>
            <a:rect b="b" l="l" r="r" t="t"/>
            <a:pathLst>
              <a:path extrusionOk="0" h="8229600" w="8289890">
                <a:moveTo>
                  <a:pt x="0" y="0"/>
                </a:moveTo>
                <a:lnTo>
                  <a:pt x="8289890" y="0"/>
                </a:lnTo>
                <a:lnTo>
                  <a:pt x="8289890" y="8229600"/>
                </a:lnTo>
                <a:lnTo>
                  <a:pt x="0" y="8229600"/>
                </a:lnTo>
                <a:lnTo>
                  <a:pt x="0" y="0"/>
                </a:lnTo>
                <a:close/>
              </a:path>
            </a:pathLst>
          </a:custGeom>
          <a:blipFill rotWithShape="1">
            <a:blip r:embed="rId5">
              <a:alphaModFix/>
            </a:blip>
            <a:stretch>
              <a:fillRect b="0" l="0" r="0" t="0"/>
            </a:stretch>
          </a:blipFill>
          <a:ln>
            <a:noFill/>
          </a:ln>
        </p:spPr>
      </p:sp>
      <p:sp>
        <p:nvSpPr>
          <p:cNvPr id="131" name="Google Shape;131;p3"/>
          <p:cNvSpPr/>
          <p:nvPr/>
        </p:nvSpPr>
        <p:spPr>
          <a:xfrm rot="10800000">
            <a:off x="13382175" y="5747820"/>
            <a:ext cx="8289890" cy="8229600"/>
          </a:xfrm>
          <a:custGeom>
            <a:rect b="b" l="l" r="r" t="t"/>
            <a:pathLst>
              <a:path extrusionOk="0" h="8229600" w="8289890">
                <a:moveTo>
                  <a:pt x="0" y="0"/>
                </a:moveTo>
                <a:lnTo>
                  <a:pt x="8289890" y="0"/>
                </a:lnTo>
                <a:lnTo>
                  <a:pt x="8289890" y="8229600"/>
                </a:lnTo>
                <a:lnTo>
                  <a:pt x="0" y="8229600"/>
                </a:lnTo>
                <a:lnTo>
                  <a:pt x="0" y="0"/>
                </a:lnTo>
                <a:close/>
              </a:path>
            </a:pathLst>
          </a:custGeom>
          <a:blipFill rotWithShape="1">
            <a:blip r:embed="rId5">
              <a:alphaModFix/>
            </a:blip>
            <a:stretch>
              <a:fillRect b="0" l="0" r="0" t="0"/>
            </a:stretch>
          </a:blipFill>
          <a:ln>
            <a:noFill/>
          </a:ln>
        </p:spPr>
      </p:sp>
      <p:grpSp>
        <p:nvGrpSpPr>
          <p:cNvPr id="132" name="Google Shape;132;p3"/>
          <p:cNvGrpSpPr/>
          <p:nvPr/>
        </p:nvGrpSpPr>
        <p:grpSpPr>
          <a:xfrm>
            <a:off x="9470211" y="1632925"/>
            <a:ext cx="7789089" cy="7910440"/>
            <a:chOff x="0" y="0"/>
            <a:chExt cx="812800" cy="825463"/>
          </a:xfrm>
        </p:grpSpPr>
        <p:sp>
          <p:nvSpPr>
            <p:cNvPr id="133" name="Google Shape;133;p3"/>
            <p:cNvSpPr/>
            <p:nvPr/>
          </p:nvSpPr>
          <p:spPr>
            <a:xfrm>
              <a:off x="0" y="0"/>
              <a:ext cx="812800" cy="825463"/>
            </a:xfrm>
            <a:custGeom>
              <a:rect b="b" l="l" r="r" t="t"/>
              <a:pathLst>
                <a:path extrusionOk="0" h="825463" w="812800">
                  <a:moveTo>
                    <a:pt x="406400" y="0"/>
                  </a:moveTo>
                  <a:cubicBezTo>
                    <a:pt x="181951" y="0"/>
                    <a:pt x="0" y="184786"/>
                    <a:pt x="0" y="412732"/>
                  </a:cubicBezTo>
                  <a:cubicBezTo>
                    <a:pt x="0" y="640677"/>
                    <a:pt x="181951" y="825463"/>
                    <a:pt x="406400" y="825463"/>
                  </a:cubicBezTo>
                  <a:cubicBezTo>
                    <a:pt x="630849" y="825463"/>
                    <a:pt x="812800" y="640677"/>
                    <a:pt x="812800" y="412732"/>
                  </a:cubicBezTo>
                  <a:cubicBezTo>
                    <a:pt x="812800" y="184786"/>
                    <a:pt x="630849" y="0"/>
                    <a:pt x="406400" y="0"/>
                  </a:cubicBezTo>
                  <a:close/>
                </a:path>
              </a:pathLst>
            </a:custGeom>
            <a:solidFill>
              <a:srgbClr val="000000">
                <a:alpha val="0"/>
              </a:srgbClr>
            </a:solidFill>
            <a:ln cap="sq" cmpd="sng" w="28575">
              <a:solidFill>
                <a:srgbClr val="3C79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txBox="1"/>
            <p:nvPr/>
          </p:nvSpPr>
          <p:spPr>
            <a:xfrm>
              <a:off x="76200" y="86912"/>
              <a:ext cx="660400" cy="661164"/>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5" name="Google Shape;135;p3"/>
          <p:cNvSpPr/>
          <p:nvPr/>
        </p:nvSpPr>
        <p:spPr>
          <a:xfrm>
            <a:off x="9842223" y="2126289"/>
            <a:ext cx="7045065" cy="7045065"/>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2752" l="-416" r="-33464" t="-216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txBox="1"/>
          <p:nvPr/>
        </p:nvSpPr>
        <p:spPr>
          <a:xfrm>
            <a:off x="1489515" y="1076325"/>
            <a:ext cx="7381182" cy="3373755"/>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i="0" lang="en-US" sz="6000" u="none" cap="none" strike="noStrike">
                <a:solidFill>
                  <a:srgbClr val="D2B8FF"/>
                </a:solidFill>
                <a:latin typeface="Arial"/>
                <a:ea typeface="Arial"/>
                <a:cs typeface="Arial"/>
                <a:sym typeface="Arial"/>
              </a:rPr>
              <a:t>Limitations of Traditional Immune Cell Classification</a:t>
            </a:r>
            <a:endParaRPr/>
          </a:p>
        </p:txBody>
      </p:sp>
      <p:sp>
        <p:nvSpPr>
          <p:cNvPr id="137" name="Google Shape;137;p3"/>
          <p:cNvSpPr txBox="1"/>
          <p:nvPr/>
        </p:nvSpPr>
        <p:spPr>
          <a:xfrm>
            <a:off x="1344372" y="5501293"/>
            <a:ext cx="7671468" cy="3265932"/>
          </a:xfrm>
          <a:prstGeom prst="rect">
            <a:avLst/>
          </a:prstGeom>
          <a:noFill/>
          <a:ln>
            <a:noFill/>
          </a:ln>
        </p:spPr>
        <p:txBody>
          <a:bodyPr anchorCtr="0" anchor="t" bIns="0" lIns="0" spcFirstLastPara="1" rIns="0" wrap="square" tIns="0">
            <a:spAutoFit/>
          </a:bodyPr>
          <a:lstStyle/>
          <a:p>
            <a:pPr indent="-291464" lvl="1" marL="582928" marR="0" rtl="0" algn="l">
              <a:lnSpc>
                <a:spcPct val="111004"/>
              </a:lnSpc>
              <a:spcBef>
                <a:spcPts val="0"/>
              </a:spcBef>
              <a:spcAft>
                <a:spcPts val="0"/>
              </a:spcAft>
              <a:buClr>
                <a:srgbClr val="FFFBF7"/>
              </a:buClr>
              <a:buSzPts val="2699"/>
              <a:buFont typeface="Arial"/>
              <a:buChar char="•"/>
            </a:pPr>
            <a:r>
              <a:rPr b="1" i="0" lang="en-US" sz="2699" u="none" cap="none" strike="noStrike">
                <a:solidFill>
                  <a:srgbClr val="FFFBF7"/>
                </a:solidFill>
                <a:latin typeface="Arial"/>
                <a:ea typeface="Arial"/>
                <a:cs typeface="Arial"/>
                <a:sym typeface="Arial"/>
              </a:rPr>
              <a:t>Earlier belief: few molecular markers could define immune cell identity.</a:t>
            </a:r>
            <a:endParaRPr/>
          </a:p>
          <a:p>
            <a:pPr indent="-291464" lvl="1" marL="582928" marR="0" rtl="0" algn="l">
              <a:lnSpc>
                <a:spcPct val="111004"/>
              </a:lnSpc>
              <a:spcBef>
                <a:spcPts val="0"/>
              </a:spcBef>
              <a:spcAft>
                <a:spcPts val="0"/>
              </a:spcAft>
              <a:buClr>
                <a:srgbClr val="FFFBF7"/>
              </a:buClr>
              <a:buSzPts val="2699"/>
              <a:buFont typeface="Arial"/>
              <a:buChar char="•"/>
            </a:pPr>
            <a:r>
              <a:rPr b="1" i="0" lang="en-US" sz="2699" u="none" cap="none" strike="noStrike">
                <a:solidFill>
                  <a:srgbClr val="FFFBF7"/>
                </a:solidFill>
                <a:latin typeface="Arial"/>
                <a:ea typeface="Arial"/>
                <a:cs typeface="Arial"/>
                <a:sym typeface="Arial"/>
              </a:rPr>
              <a:t>This has been disproven.</a:t>
            </a:r>
            <a:endParaRPr/>
          </a:p>
          <a:p>
            <a:pPr indent="-291464" lvl="1" marL="582928" marR="0" rtl="0" algn="l">
              <a:lnSpc>
                <a:spcPct val="111004"/>
              </a:lnSpc>
              <a:spcBef>
                <a:spcPts val="0"/>
              </a:spcBef>
              <a:spcAft>
                <a:spcPts val="0"/>
              </a:spcAft>
              <a:buClr>
                <a:srgbClr val="FFFBF7"/>
              </a:buClr>
              <a:buSzPts val="2699"/>
              <a:buFont typeface="Arial"/>
              <a:buChar char="•"/>
            </a:pPr>
            <a:r>
              <a:rPr b="1" i="0" lang="en-US" sz="2699" u="none" cap="none" strike="noStrike">
                <a:solidFill>
                  <a:srgbClr val="FFFBF7"/>
                </a:solidFill>
                <a:latin typeface="Arial"/>
                <a:ea typeface="Arial"/>
                <a:cs typeface="Arial"/>
                <a:sym typeface="Arial"/>
              </a:rPr>
              <a:t>Immune cell identity depends on tissue environment and contextual cues.</a:t>
            </a:r>
            <a:endParaRPr/>
          </a:p>
          <a:p>
            <a:pPr indent="-291464" lvl="1" marL="582928" marR="0" rtl="0" algn="l">
              <a:lnSpc>
                <a:spcPct val="111004"/>
              </a:lnSpc>
              <a:spcBef>
                <a:spcPts val="0"/>
              </a:spcBef>
              <a:spcAft>
                <a:spcPts val="0"/>
              </a:spcAft>
              <a:buClr>
                <a:srgbClr val="FFFBF7"/>
              </a:buClr>
              <a:buSzPts val="2699"/>
              <a:buFont typeface="Arial"/>
              <a:buChar char="•"/>
            </a:pPr>
            <a:r>
              <a:rPr b="1" i="0" lang="en-US" sz="2699" u="none" cap="none" strike="noStrike">
                <a:solidFill>
                  <a:srgbClr val="FFFBF7"/>
                </a:solidFill>
                <a:latin typeface="Arial"/>
                <a:ea typeface="Arial"/>
                <a:cs typeface="Arial"/>
                <a:sym typeface="Arial"/>
              </a:rPr>
              <a:t>Traditional methods overlook dynamic cell states and environmental influences.</a:t>
            </a:r>
            <a:endParaRPr/>
          </a:p>
          <a:p>
            <a:pPr indent="0" lvl="0" marL="0" marR="0" rtl="0" algn="just">
              <a:lnSpc>
                <a:spcPct val="86365"/>
              </a:lnSpc>
              <a:spcBef>
                <a:spcPts val="0"/>
              </a:spcBef>
              <a:spcAft>
                <a:spcPts val="0"/>
              </a:spcAft>
              <a:buNone/>
            </a:pPr>
            <a:r>
              <a:t/>
            </a:r>
            <a:endParaRPr b="1" i="0" sz="2699" u="none" cap="none" strike="noStrike">
              <a:solidFill>
                <a:srgbClr val="FFFBF7"/>
              </a:solidFill>
              <a:latin typeface="Arial"/>
              <a:ea typeface="Arial"/>
              <a:cs typeface="Arial"/>
              <a:sym typeface="Arial"/>
            </a:endParaRPr>
          </a:p>
        </p:txBody>
      </p:sp>
      <p:sp>
        <p:nvSpPr>
          <p:cNvPr id="138" name="Google Shape;138;p3"/>
          <p:cNvSpPr txBox="1"/>
          <p:nvPr/>
        </p:nvSpPr>
        <p:spPr>
          <a:xfrm>
            <a:off x="5506687" y="888682"/>
            <a:ext cx="2077053" cy="28956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i="0" lang="en-US" sz="2000" u="none" cap="none" strike="noStrike">
                <a:solidFill>
                  <a:srgbClr val="000000"/>
                </a:solidFill>
                <a:latin typeface="Arial"/>
                <a:ea typeface="Arial"/>
                <a:cs typeface="Arial"/>
                <a:sym typeface="Arial"/>
              </a:rPr>
              <a:t>HOME</a:t>
            </a:r>
            <a:endParaRPr/>
          </a:p>
        </p:txBody>
      </p:sp>
      <p:sp>
        <p:nvSpPr>
          <p:cNvPr id="139" name="Google Shape;139;p3"/>
          <p:cNvSpPr txBox="1"/>
          <p:nvPr/>
        </p:nvSpPr>
        <p:spPr>
          <a:xfrm>
            <a:off x="10888182" y="9621955"/>
            <a:ext cx="5782866" cy="452755"/>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0" i="0" lang="en-US" sz="1299" u="none" cap="none" strike="noStrike">
                <a:solidFill>
                  <a:srgbClr val="FFFFFF"/>
                </a:solidFill>
                <a:latin typeface="Abril Fatface"/>
                <a:ea typeface="Abril Fatface"/>
                <a:cs typeface="Abril Fatface"/>
                <a:sym typeface="Abril Fatface"/>
              </a:rPr>
              <a:t>Li, J., Xiao, C., Li, C. et al. Tissue-resident immune cells: from definin</a:t>
            </a:r>
            <a:endParaRPr/>
          </a:p>
          <a:p>
            <a:pPr indent="0" lvl="0" marL="0" marR="0" rtl="0" algn="ctr">
              <a:lnSpc>
                <a:spcPct val="140030"/>
              </a:lnSpc>
              <a:spcBef>
                <a:spcPts val="0"/>
              </a:spcBef>
              <a:spcAft>
                <a:spcPts val="0"/>
              </a:spcAft>
              <a:buNone/>
            </a:pPr>
            <a:r>
              <a:rPr b="0" i="0" lang="en-US" sz="1299" u="none" cap="none" strike="noStrike">
                <a:solidFill>
                  <a:srgbClr val="FFFFFF"/>
                </a:solidFill>
                <a:latin typeface="Abril Fatface"/>
                <a:ea typeface="Abril Fatface"/>
                <a:cs typeface="Abril Fatface"/>
                <a:sym typeface="Abril Fatface"/>
              </a:rPr>
              <a:t>g characteristics to roles in diseases. Sig Transduct Target Ther 10, 12 (2025).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3" name="Shape 143"/>
        <p:cNvGrpSpPr/>
        <p:nvPr/>
      </p:nvGrpSpPr>
      <p:grpSpPr>
        <a:xfrm>
          <a:off x="0" y="0"/>
          <a:ext cx="0" cy="0"/>
          <a:chOff x="0" y="0"/>
          <a:chExt cx="0" cy="0"/>
        </a:xfrm>
      </p:grpSpPr>
      <p:sp>
        <p:nvSpPr>
          <p:cNvPr id="144" name="Google Shape;144;p4"/>
          <p:cNvSpPr/>
          <p:nvPr/>
        </p:nvSpPr>
        <p:spPr>
          <a:xfrm rot="10800000">
            <a:off x="-522588" y="-420118"/>
            <a:ext cx="3755839" cy="3755839"/>
          </a:xfrm>
          <a:custGeom>
            <a:rect b="b" l="l" r="r" t="t"/>
            <a:pathLst>
              <a:path extrusionOk="0" h="3755839" w="3755839">
                <a:moveTo>
                  <a:pt x="3755839" y="3755838"/>
                </a:moveTo>
                <a:lnTo>
                  <a:pt x="0" y="3755838"/>
                </a:lnTo>
                <a:lnTo>
                  <a:pt x="0" y="0"/>
                </a:lnTo>
                <a:lnTo>
                  <a:pt x="3755839" y="0"/>
                </a:lnTo>
                <a:lnTo>
                  <a:pt x="3755839" y="3755838"/>
                </a:lnTo>
                <a:close/>
              </a:path>
            </a:pathLst>
          </a:custGeom>
          <a:blipFill rotWithShape="1">
            <a:blip r:embed="rId3">
              <a:alphaModFix/>
            </a:blip>
            <a:stretch>
              <a:fillRect b="0" l="0" r="0" t="0"/>
            </a:stretch>
          </a:blipFill>
          <a:ln>
            <a:noFill/>
          </a:ln>
        </p:spPr>
      </p:sp>
      <p:sp>
        <p:nvSpPr>
          <p:cNvPr id="145" name="Google Shape;145;p4"/>
          <p:cNvSpPr/>
          <p:nvPr/>
        </p:nvSpPr>
        <p:spPr>
          <a:xfrm>
            <a:off x="15076668" y="6951280"/>
            <a:ext cx="3755839" cy="3755839"/>
          </a:xfrm>
          <a:custGeom>
            <a:rect b="b" l="l" r="r" t="t"/>
            <a:pathLst>
              <a:path extrusionOk="0" h="3755839" w="3755839">
                <a:moveTo>
                  <a:pt x="0" y="0"/>
                </a:moveTo>
                <a:lnTo>
                  <a:pt x="3755839" y="0"/>
                </a:lnTo>
                <a:lnTo>
                  <a:pt x="3755839" y="3755838"/>
                </a:lnTo>
                <a:lnTo>
                  <a:pt x="0" y="3755838"/>
                </a:lnTo>
                <a:lnTo>
                  <a:pt x="0" y="0"/>
                </a:lnTo>
                <a:close/>
              </a:path>
            </a:pathLst>
          </a:custGeom>
          <a:blipFill rotWithShape="1">
            <a:blip r:embed="rId3">
              <a:alphaModFix/>
            </a:blip>
            <a:stretch>
              <a:fillRect b="0" l="0" r="0" t="0"/>
            </a:stretch>
          </a:blipFill>
          <a:ln>
            <a:noFill/>
          </a:ln>
        </p:spPr>
      </p:sp>
      <p:sp>
        <p:nvSpPr>
          <p:cNvPr id="146" name="Google Shape;146;p4"/>
          <p:cNvSpPr/>
          <p:nvPr/>
        </p:nvSpPr>
        <p:spPr>
          <a:xfrm>
            <a:off x="13305188" y="-2694918"/>
            <a:ext cx="7782398" cy="6947559"/>
          </a:xfrm>
          <a:custGeom>
            <a:rect b="b" l="l" r="r" t="t"/>
            <a:pathLst>
              <a:path extrusionOk="0" h="6947559" w="7782398">
                <a:moveTo>
                  <a:pt x="0" y="0"/>
                </a:moveTo>
                <a:lnTo>
                  <a:pt x="7782398" y="0"/>
                </a:lnTo>
                <a:lnTo>
                  <a:pt x="7782398" y="6947559"/>
                </a:lnTo>
                <a:lnTo>
                  <a:pt x="0" y="6947559"/>
                </a:lnTo>
                <a:lnTo>
                  <a:pt x="0" y="0"/>
                </a:lnTo>
                <a:close/>
              </a:path>
            </a:pathLst>
          </a:custGeom>
          <a:blipFill rotWithShape="1">
            <a:blip r:embed="rId4">
              <a:alphaModFix/>
            </a:blip>
            <a:stretch>
              <a:fillRect b="0" l="0" r="0" t="0"/>
            </a:stretch>
          </a:blipFill>
          <a:ln>
            <a:noFill/>
          </a:ln>
        </p:spPr>
      </p:sp>
      <p:sp>
        <p:nvSpPr>
          <p:cNvPr id="147" name="Google Shape;147;p4"/>
          <p:cNvSpPr/>
          <p:nvPr/>
        </p:nvSpPr>
        <p:spPr>
          <a:xfrm>
            <a:off x="-3492264" y="6813220"/>
            <a:ext cx="7782398" cy="6947559"/>
          </a:xfrm>
          <a:custGeom>
            <a:rect b="b" l="l" r="r" t="t"/>
            <a:pathLst>
              <a:path extrusionOk="0" h="6947559" w="7782398">
                <a:moveTo>
                  <a:pt x="0" y="0"/>
                </a:moveTo>
                <a:lnTo>
                  <a:pt x="7782398" y="0"/>
                </a:lnTo>
                <a:lnTo>
                  <a:pt x="7782398" y="6947560"/>
                </a:lnTo>
                <a:lnTo>
                  <a:pt x="0" y="6947560"/>
                </a:lnTo>
                <a:lnTo>
                  <a:pt x="0" y="0"/>
                </a:lnTo>
                <a:close/>
              </a:path>
            </a:pathLst>
          </a:custGeom>
          <a:blipFill rotWithShape="1">
            <a:blip r:embed="rId4">
              <a:alphaModFix/>
            </a:blip>
            <a:stretch>
              <a:fillRect b="0" l="0" r="0" t="0"/>
            </a:stretch>
          </a:blipFill>
          <a:ln>
            <a:noFill/>
          </a:ln>
        </p:spPr>
      </p:sp>
      <p:grpSp>
        <p:nvGrpSpPr>
          <p:cNvPr id="148" name="Google Shape;148;p4"/>
          <p:cNvGrpSpPr/>
          <p:nvPr/>
        </p:nvGrpSpPr>
        <p:grpSpPr>
          <a:xfrm>
            <a:off x="1718343" y="2068070"/>
            <a:ext cx="4860490" cy="3075430"/>
            <a:chOff x="0" y="0"/>
            <a:chExt cx="2118086" cy="1340199"/>
          </a:xfrm>
        </p:grpSpPr>
        <p:sp>
          <p:nvSpPr>
            <p:cNvPr id="149" name="Google Shape;149;p4"/>
            <p:cNvSpPr/>
            <p:nvPr/>
          </p:nvSpPr>
          <p:spPr>
            <a:xfrm>
              <a:off x="0" y="0"/>
              <a:ext cx="2118086" cy="1340199"/>
            </a:xfrm>
            <a:custGeom>
              <a:rect b="b" l="l" r="r" t="t"/>
              <a:pathLst>
                <a:path extrusionOk="0" h="1340199" w="2118086">
                  <a:moveTo>
                    <a:pt x="0" y="0"/>
                  </a:moveTo>
                  <a:lnTo>
                    <a:pt x="2118086" y="0"/>
                  </a:lnTo>
                  <a:lnTo>
                    <a:pt x="2118086" y="1340199"/>
                  </a:lnTo>
                  <a:lnTo>
                    <a:pt x="0" y="1340199"/>
                  </a:lnTo>
                  <a:close/>
                </a:path>
              </a:pathLst>
            </a:custGeom>
            <a:solidFill>
              <a:srgbClr val="000000">
                <a:alpha val="0"/>
              </a:srgbClr>
            </a:solidFill>
            <a:ln cap="sq" cmpd="sng" w="28575">
              <a:solidFill>
                <a:srgbClr val="4601FA"/>
              </a:solidFill>
              <a:prstDash val="solid"/>
              <a:miter lim="8000"/>
              <a:headEnd len="sm" w="sm" type="none"/>
              <a:tailEnd len="sm" w="sm" type="none"/>
            </a:ln>
          </p:spPr>
        </p:sp>
        <p:sp>
          <p:nvSpPr>
            <p:cNvPr id="150" name="Google Shape;150;p4"/>
            <p:cNvSpPr txBox="1"/>
            <p:nvPr/>
          </p:nvSpPr>
          <p:spPr>
            <a:xfrm>
              <a:off x="0" y="9525"/>
              <a:ext cx="2118086" cy="1330674"/>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1" name="Google Shape;151;p4"/>
          <p:cNvSpPr/>
          <p:nvPr/>
        </p:nvSpPr>
        <p:spPr>
          <a:xfrm>
            <a:off x="1897836" y="2310017"/>
            <a:ext cx="4501503" cy="2591535"/>
          </a:xfrm>
          <a:custGeom>
            <a:rect b="b" l="l" r="r" t="t"/>
            <a:pathLst>
              <a:path extrusionOk="0" h="426034" w="740022">
                <a:moveTo>
                  <a:pt x="0" y="0"/>
                </a:moveTo>
                <a:lnTo>
                  <a:pt x="740022" y="0"/>
                </a:lnTo>
                <a:lnTo>
                  <a:pt x="740022" y="426034"/>
                </a:lnTo>
                <a:lnTo>
                  <a:pt x="0" y="426034"/>
                </a:lnTo>
                <a:close/>
              </a:path>
            </a:pathLst>
          </a:custGeom>
          <a:blipFill rotWithShape="1">
            <a:blip r:embed="rId5">
              <a:alphaModFix/>
            </a:blip>
            <a:stretch>
              <a:fillRect b="-6125" l="0" r="0" t="-6124"/>
            </a:stretch>
          </a:blipFill>
          <a:ln>
            <a:noFill/>
          </a:ln>
        </p:spPr>
      </p:sp>
      <p:sp>
        <p:nvSpPr>
          <p:cNvPr id="152" name="Google Shape;152;p4"/>
          <p:cNvSpPr txBox="1"/>
          <p:nvPr/>
        </p:nvSpPr>
        <p:spPr>
          <a:xfrm>
            <a:off x="2395118" y="826486"/>
            <a:ext cx="13493481" cy="859155"/>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i="0" lang="en-US" sz="6000" u="none" cap="none" strike="noStrike">
                <a:solidFill>
                  <a:srgbClr val="D2B8FF"/>
                </a:solidFill>
                <a:latin typeface="Arial"/>
                <a:ea typeface="Arial"/>
                <a:cs typeface="Arial"/>
                <a:sym typeface="Arial"/>
              </a:rPr>
              <a:t>Rise of Single-Cell Genomics</a:t>
            </a:r>
            <a:endParaRPr/>
          </a:p>
        </p:txBody>
      </p:sp>
      <p:sp>
        <p:nvSpPr>
          <p:cNvPr id="153" name="Google Shape;153;p4"/>
          <p:cNvSpPr txBox="1"/>
          <p:nvPr/>
        </p:nvSpPr>
        <p:spPr>
          <a:xfrm>
            <a:off x="1721150" y="5800725"/>
            <a:ext cx="4860490" cy="2999232"/>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i="0" lang="en-US" sz="2400" u="none" cap="none" strike="noStrike">
                <a:solidFill>
                  <a:srgbClr val="FFFBF7"/>
                </a:solidFill>
                <a:latin typeface="Arial"/>
                <a:ea typeface="Arial"/>
                <a:cs typeface="Arial"/>
                <a:sym typeface="Arial"/>
              </a:rPr>
              <a:t>Single-cell sequencing enables high-resolution characterization of individual cells, allowing researchers to distinguish subtle differences between cell types and functional states that would be masked in bulk experiments.</a:t>
            </a:r>
            <a:endParaRPr/>
          </a:p>
        </p:txBody>
      </p:sp>
      <p:sp>
        <p:nvSpPr>
          <p:cNvPr id="154" name="Google Shape;154;p4"/>
          <p:cNvSpPr txBox="1"/>
          <p:nvPr/>
        </p:nvSpPr>
        <p:spPr>
          <a:xfrm>
            <a:off x="7062636" y="5418296"/>
            <a:ext cx="4642200" cy="52902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i="0" lang="en-US" sz="2400" u="none" cap="none" strike="noStrike">
                <a:solidFill>
                  <a:srgbClr val="FFFBF7"/>
                </a:solidFill>
                <a:latin typeface="Arial"/>
                <a:ea typeface="Arial"/>
                <a:cs typeface="Arial"/>
                <a:sym typeface="Arial"/>
              </a:rPr>
              <a:t>It captures the full transcriptional diversity within complex tissues, identifying rare or transient cell populations that are often missed using traditional methods. This technology reveals dynamic functional states of immune cells, including activation, differentiation, and response to environmental cues.</a:t>
            </a:r>
            <a:endParaRPr/>
          </a:p>
          <a:p>
            <a:pPr indent="0" lvl="0" marL="0" marR="0" rtl="0" algn="ctr">
              <a:lnSpc>
                <a:spcPct val="111000"/>
              </a:lnSpc>
              <a:spcBef>
                <a:spcPts val="0"/>
              </a:spcBef>
              <a:spcAft>
                <a:spcPts val="0"/>
              </a:spcAft>
              <a:buNone/>
            </a:pPr>
            <a:r>
              <a:t/>
            </a:r>
            <a:endParaRPr b="1" i="0" sz="2400" u="none" cap="none" strike="noStrike">
              <a:solidFill>
                <a:srgbClr val="FFFBF7"/>
              </a:solidFill>
              <a:latin typeface="Arial"/>
              <a:ea typeface="Arial"/>
              <a:cs typeface="Arial"/>
              <a:sym typeface="Arial"/>
            </a:endParaRPr>
          </a:p>
        </p:txBody>
      </p:sp>
      <p:sp>
        <p:nvSpPr>
          <p:cNvPr id="155" name="Google Shape;155;p4"/>
          <p:cNvSpPr txBox="1"/>
          <p:nvPr/>
        </p:nvSpPr>
        <p:spPr>
          <a:xfrm>
            <a:off x="12683358" y="5800725"/>
            <a:ext cx="4091736" cy="2665857"/>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i="0" lang="en-US" sz="2400" u="none" cap="none" strike="noStrike">
                <a:solidFill>
                  <a:srgbClr val="FFFBF7"/>
                </a:solidFill>
                <a:latin typeface="Arial"/>
                <a:ea typeface="Arial"/>
                <a:cs typeface="Arial"/>
                <a:sym typeface="Arial"/>
              </a:rPr>
              <a:t>By analyzing cells individually, single-cell approaches overcome the averaging problem of bulk sequencing, which can obscure important cellular heterogeneity and rare populations.</a:t>
            </a:r>
            <a:endParaRPr/>
          </a:p>
        </p:txBody>
      </p:sp>
      <p:grpSp>
        <p:nvGrpSpPr>
          <p:cNvPr id="156" name="Google Shape;156;p4"/>
          <p:cNvGrpSpPr/>
          <p:nvPr/>
        </p:nvGrpSpPr>
        <p:grpSpPr>
          <a:xfrm>
            <a:off x="6985138" y="2068070"/>
            <a:ext cx="4860490" cy="3075430"/>
            <a:chOff x="0" y="0"/>
            <a:chExt cx="2118086" cy="1340199"/>
          </a:xfrm>
        </p:grpSpPr>
        <p:sp>
          <p:nvSpPr>
            <p:cNvPr id="157" name="Google Shape;157;p4"/>
            <p:cNvSpPr/>
            <p:nvPr/>
          </p:nvSpPr>
          <p:spPr>
            <a:xfrm>
              <a:off x="0" y="0"/>
              <a:ext cx="2118086" cy="1340199"/>
            </a:xfrm>
            <a:custGeom>
              <a:rect b="b" l="l" r="r" t="t"/>
              <a:pathLst>
                <a:path extrusionOk="0" h="1340199" w="2118086">
                  <a:moveTo>
                    <a:pt x="0" y="0"/>
                  </a:moveTo>
                  <a:lnTo>
                    <a:pt x="2118086" y="0"/>
                  </a:lnTo>
                  <a:lnTo>
                    <a:pt x="2118086" y="1340199"/>
                  </a:lnTo>
                  <a:lnTo>
                    <a:pt x="0" y="1340199"/>
                  </a:lnTo>
                  <a:close/>
                </a:path>
              </a:pathLst>
            </a:custGeom>
            <a:solidFill>
              <a:srgbClr val="000000">
                <a:alpha val="0"/>
              </a:srgbClr>
            </a:solidFill>
            <a:ln cap="sq" cmpd="sng" w="28575">
              <a:solidFill>
                <a:srgbClr val="4601FA"/>
              </a:solidFill>
              <a:prstDash val="solid"/>
              <a:miter lim="8000"/>
              <a:headEnd len="sm" w="sm" type="none"/>
              <a:tailEnd len="sm" w="sm" type="none"/>
            </a:ln>
          </p:spPr>
        </p:sp>
        <p:sp>
          <p:nvSpPr>
            <p:cNvPr id="158" name="Google Shape;158;p4"/>
            <p:cNvSpPr txBox="1"/>
            <p:nvPr/>
          </p:nvSpPr>
          <p:spPr>
            <a:xfrm>
              <a:off x="0" y="9525"/>
              <a:ext cx="2118086" cy="1330674"/>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p4"/>
          <p:cNvGrpSpPr/>
          <p:nvPr/>
        </p:nvGrpSpPr>
        <p:grpSpPr>
          <a:xfrm>
            <a:off x="12094097" y="2068070"/>
            <a:ext cx="4860490" cy="3075430"/>
            <a:chOff x="0" y="0"/>
            <a:chExt cx="2118086" cy="1340199"/>
          </a:xfrm>
        </p:grpSpPr>
        <p:sp>
          <p:nvSpPr>
            <p:cNvPr id="160" name="Google Shape;160;p4"/>
            <p:cNvSpPr/>
            <p:nvPr/>
          </p:nvSpPr>
          <p:spPr>
            <a:xfrm>
              <a:off x="0" y="0"/>
              <a:ext cx="2118086" cy="1340199"/>
            </a:xfrm>
            <a:custGeom>
              <a:rect b="b" l="l" r="r" t="t"/>
              <a:pathLst>
                <a:path extrusionOk="0" h="1340199" w="2118086">
                  <a:moveTo>
                    <a:pt x="0" y="0"/>
                  </a:moveTo>
                  <a:lnTo>
                    <a:pt x="2118086" y="0"/>
                  </a:lnTo>
                  <a:lnTo>
                    <a:pt x="2118086" y="1340199"/>
                  </a:lnTo>
                  <a:lnTo>
                    <a:pt x="0" y="1340199"/>
                  </a:lnTo>
                  <a:close/>
                </a:path>
              </a:pathLst>
            </a:custGeom>
            <a:solidFill>
              <a:srgbClr val="000000">
                <a:alpha val="0"/>
              </a:srgbClr>
            </a:solidFill>
            <a:ln cap="sq" cmpd="sng" w="28575">
              <a:solidFill>
                <a:srgbClr val="4601FA"/>
              </a:solidFill>
              <a:prstDash val="solid"/>
              <a:miter lim="8000"/>
              <a:headEnd len="sm" w="sm" type="none"/>
              <a:tailEnd len="sm" w="sm" type="none"/>
            </a:ln>
          </p:spPr>
        </p:sp>
        <p:sp>
          <p:nvSpPr>
            <p:cNvPr id="161" name="Google Shape;161;p4"/>
            <p:cNvSpPr txBox="1"/>
            <p:nvPr/>
          </p:nvSpPr>
          <p:spPr>
            <a:xfrm>
              <a:off x="0" y="9525"/>
              <a:ext cx="2118086" cy="1330674"/>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2" name="Google Shape;162;p4"/>
          <p:cNvSpPr/>
          <p:nvPr/>
        </p:nvSpPr>
        <p:spPr>
          <a:xfrm>
            <a:off x="7203381" y="2310017"/>
            <a:ext cx="4501503" cy="2591535"/>
          </a:xfrm>
          <a:custGeom>
            <a:rect b="b" l="l" r="r" t="t"/>
            <a:pathLst>
              <a:path extrusionOk="0" h="426034" w="740022">
                <a:moveTo>
                  <a:pt x="0" y="0"/>
                </a:moveTo>
                <a:lnTo>
                  <a:pt x="740022" y="0"/>
                </a:lnTo>
                <a:lnTo>
                  <a:pt x="740022" y="426034"/>
                </a:lnTo>
                <a:lnTo>
                  <a:pt x="0" y="426034"/>
                </a:lnTo>
                <a:close/>
              </a:path>
            </a:pathLst>
          </a:custGeom>
          <a:blipFill rotWithShape="1">
            <a:blip r:embed="rId6">
              <a:alphaModFix/>
            </a:blip>
            <a:stretch>
              <a:fillRect b="-56513" l="0" r="0" t="-17181"/>
            </a:stretch>
          </a:blipFill>
          <a:ln>
            <a:noFill/>
          </a:ln>
        </p:spPr>
      </p:sp>
      <p:sp>
        <p:nvSpPr>
          <p:cNvPr id="163" name="Google Shape;163;p4"/>
          <p:cNvSpPr/>
          <p:nvPr/>
        </p:nvSpPr>
        <p:spPr>
          <a:xfrm>
            <a:off x="12273590" y="2310017"/>
            <a:ext cx="4501503" cy="2591535"/>
          </a:xfrm>
          <a:custGeom>
            <a:rect b="b" l="l" r="r" t="t"/>
            <a:pathLst>
              <a:path extrusionOk="0" h="426034" w="740022">
                <a:moveTo>
                  <a:pt x="0" y="0"/>
                </a:moveTo>
                <a:lnTo>
                  <a:pt x="740022" y="0"/>
                </a:lnTo>
                <a:lnTo>
                  <a:pt x="740022" y="426034"/>
                </a:lnTo>
                <a:lnTo>
                  <a:pt x="0" y="426034"/>
                </a:lnTo>
                <a:close/>
              </a:path>
            </a:pathLst>
          </a:custGeom>
          <a:blipFill rotWithShape="1">
            <a:blip r:embed="rId7">
              <a:alphaModFix/>
            </a:blip>
            <a:stretch>
              <a:fillRect b="-3054" l="0" r="0" t="-3055"/>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553" l="0" r="0" t="-5554"/>
            </a:stretch>
          </a:blipFill>
          <a:ln>
            <a:noFill/>
          </a:ln>
        </p:spPr>
      </p:sp>
      <p:sp>
        <p:nvSpPr>
          <p:cNvPr id="169" name="Google Shape;169;p5"/>
          <p:cNvSpPr/>
          <p:nvPr/>
        </p:nvSpPr>
        <p:spPr>
          <a:xfrm rot="10800000">
            <a:off x="-522588" y="-420118"/>
            <a:ext cx="3755839" cy="3755839"/>
          </a:xfrm>
          <a:custGeom>
            <a:rect b="b" l="l" r="r" t="t"/>
            <a:pathLst>
              <a:path extrusionOk="0" h="3755839" w="3755839">
                <a:moveTo>
                  <a:pt x="3755839" y="3755838"/>
                </a:moveTo>
                <a:lnTo>
                  <a:pt x="0" y="3755838"/>
                </a:lnTo>
                <a:lnTo>
                  <a:pt x="0" y="0"/>
                </a:lnTo>
                <a:lnTo>
                  <a:pt x="3755839" y="0"/>
                </a:lnTo>
                <a:lnTo>
                  <a:pt x="3755839" y="3755838"/>
                </a:lnTo>
                <a:close/>
              </a:path>
            </a:pathLst>
          </a:custGeom>
          <a:blipFill rotWithShape="1">
            <a:blip r:embed="rId4">
              <a:alphaModFix/>
            </a:blip>
            <a:stretch>
              <a:fillRect b="0" l="0" r="0" t="0"/>
            </a:stretch>
          </a:blipFill>
          <a:ln>
            <a:noFill/>
          </a:ln>
        </p:spPr>
      </p:sp>
      <p:sp>
        <p:nvSpPr>
          <p:cNvPr id="170" name="Google Shape;170;p5"/>
          <p:cNvSpPr/>
          <p:nvPr/>
        </p:nvSpPr>
        <p:spPr>
          <a:xfrm>
            <a:off x="15076668" y="6951280"/>
            <a:ext cx="3755839" cy="3755839"/>
          </a:xfrm>
          <a:custGeom>
            <a:rect b="b" l="l" r="r" t="t"/>
            <a:pathLst>
              <a:path extrusionOk="0" h="3755839" w="3755839">
                <a:moveTo>
                  <a:pt x="0" y="0"/>
                </a:moveTo>
                <a:lnTo>
                  <a:pt x="3755839" y="0"/>
                </a:lnTo>
                <a:lnTo>
                  <a:pt x="3755839" y="3755838"/>
                </a:lnTo>
                <a:lnTo>
                  <a:pt x="0" y="3755838"/>
                </a:lnTo>
                <a:lnTo>
                  <a:pt x="0" y="0"/>
                </a:lnTo>
                <a:close/>
              </a:path>
            </a:pathLst>
          </a:custGeom>
          <a:blipFill rotWithShape="1">
            <a:blip r:embed="rId4">
              <a:alphaModFix/>
            </a:blip>
            <a:stretch>
              <a:fillRect b="0" l="0" r="0" t="0"/>
            </a:stretch>
          </a:blipFill>
          <a:ln>
            <a:noFill/>
          </a:ln>
        </p:spPr>
      </p:sp>
      <p:sp>
        <p:nvSpPr>
          <p:cNvPr id="171" name="Google Shape;171;p5"/>
          <p:cNvSpPr/>
          <p:nvPr/>
        </p:nvSpPr>
        <p:spPr>
          <a:xfrm>
            <a:off x="13305188" y="-2694918"/>
            <a:ext cx="7782398" cy="6947559"/>
          </a:xfrm>
          <a:custGeom>
            <a:rect b="b" l="l" r="r" t="t"/>
            <a:pathLst>
              <a:path extrusionOk="0" h="6947559" w="7782398">
                <a:moveTo>
                  <a:pt x="0" y="0"/>
                </a:moveTo>
                <a:lnTo>
                  <a:pt x="7782398" y="0"/>
                </a:lnTo>
                <a:lnTo>
                  <a:pt x="7782398" y="6947559"/>
                </a:lnTo>
                <a:lnTo>
                  <a:pt x="0" y="6947559"/>
                </a:lnTo>
                <a:lnTo>
                  <a:pt x="0" y="0"/>
                </a:lnTo>
                <a:close/>
              </a:path>
            </a:pathLst>
          </a:custGeom>
          <a:blipFill rotWithShape="1">
            <a:blip r:embed="rId5">
              <a:alphaModFix/>
            </a:blip>
            <a:stretch>
              <a:fillRect b="0" l="0" r="0" t="0"/>
            </a:stretch>
          </a:blipFill>
          <a:ln>
            <a:noFill/>
          </a:ln>
        </p:spPr>
      </p:sp>
      <p:sp>
        <p:nvSpPr>
          <p:cNvPr id="172" name="Google Shape;172;p5"/>
          <p:cNvSpPr/>
          <p:nvPr/>
        </p:nvSpPr>
        <p:spPr>
          <a:xfrm>
            <a:off x="-3492264" y="6813220"/>
            <a:ext cx="7782398" cy="6947559"/>
          </a:xfrm>
          <a:custGeom>
            <a:rect b="b" l="l" r="r" t="t"/>
            <a:pathLst>
              <a:path extrusionOk="0" h="6947559" w="7782398">
                <a:moveTo>
                  <a:pt x="0" y="0"/>
                </a:moveTo>
                <a:lnTo>
                  <a:pt x="7782398" y="0"/>
                </a:lnTo>
                <a:lnTo>
                  <a:pt x="7782398" y="6947560"/>
                </a:lnTo>
                <a:lnTo>
                  <a:pt x="0" y="6947560"/>
                </a:lnTo>
                <a:lnTo>
                  <a:pt x="0" y="0"/>
                </a:lnTo>
                <a:close/>
              </a:path>
            </a:pathLst>
          </a:custGeom>
          <a:blipFill rotWithShape="1">
            <a:blip r:embed="rId5">
              <a:alphaModFix/>
            </a:blip>
            <a:stretch>
              <a:fillRect b="0" l="0" r="0" t="0"/>
            </a:stretch>
          </a:blipFill>
          <a:ln>
            <a:noFill/>
          </a:ln>
        </p:spPr>
      </p:sp>
      <p:grpSp>
        <p:nvGrpSpPr>
          <p:cNvPr id="173" name="Google Shape;173;p5"/>
          <p:cNvGrpSpPr/>
          <p:nvPr/>
        </p:nvGrpSpPr>
        <p:grpSpPr>
          <a:xfrm>
            <a:off x="8306700" y="2631054"/>
            <a:ext cx="8952600" cy="6793611"/>
            <a:chOff x="0" y="0"/>
            <a:chExt cx="2357886" cy="1789264"/>
          </a:xfrm>
        </p:grpSpPr>
        <p:sp>
          <p:nvSpPr>
            <p:cNvPr id="174" name="Google Shape;174;p5"/>
            <p:cNvSpPr/>
            <p:nvPr/>
          </p:nvSpPr>
          <p:spPr>
            <a:xfrm>
              <a:off x="0" y="0"/>
              <a:ext cx="2357886" cy="1789264"/>
            </a:xfrm>
            <a:custGeom>
              <a:rect b="b" l="l" r="r" t="t"/>
              <a:pathLst>
                <a:path extrusionOk="0" h="1789264" w="2357886">
                  <a:moveTo>
                    <a:pt x="34591" y="0"/>
                  </a:moveTo>
                  <a:lnTo>
                    <a:pt x="2323296" y="0"/>
                  </a:lnTo>
                  <a:cubicBezTo>
                    <a:pt x="2332470" y="0"/>
                    <a:pt x="2341268" y="3644"/>
                    <a:pt x="2347755" y="10131"/>
                  </a:cubicBezTo>
                  <a:cubicBezTo>
                    <a:pt x="2354242" y="16618"/>
                    <a:pt x="2357886" y="25417"/>
                    <a:pt x="2357886" y="34591"/>
                  </a:cubicBezTo>
                  <a:lnTo>
                    <a:pt x="2357886" y="1754673"/>
                  </a:lnTo>
                  <a:cubicBezTo>
                    <a:pt x="2357886" y="1773777"/>
                    <a:pt x="2342399" y="1789264"/>
                    <a:pt x="2323296" y="1789264"/>
                  </a:cubicBezTo>
                  <a:lnTo>
                    <a:pt x="34591" y="1789264"/>
                  </a:lnTo>
                  <a:cubicBezTo>
                    <a:pt x="15487" y="1789264"/>
                    <a:pt x="0" y="1773777"/>
                    <a:pt x="0" y="1754673"/>
                  </a:cubicBezTo>
                  <a:lnTo>
                    <a:pt x="0" y="34591"/>
                  </a:lnTo>
                  <a:cubicBezTo>
                    <a:pt x="0" y="15487"/>
                    <a:pt x="15487" y="0"/>
                    <a:pt x="34591"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txBox="1"/>
            <p:nvPr/>
          </p:nvSpPr>
          <p:spPr>
            <a:xfrm>
              <a:off x="0" y="9525"/>
              <a:ext cx="2357886" cy="1779739"/>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6" name="Google Shape;176;p5"/>
          <p:cNvGrpSpPr/>
          <p:nvPr/>
        </p:nvGrpSpPr>
        <p:grpSpPr>
          <a:xfrm>
            <a:off x="858866" y="2180199"/>
            <a:ext cx="7244466" cy="7244466"/>
            <a:chOff x="0" y="0"/>
            <a:chExt cx="812800" cy="812800"/>
          </a:xfrm>
        </p:grpSpPr>
        <p:sp>
          <p:nvSpPr>
            <p:cNvPr id="177" name="Google Shape;177;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28575">
              <a:solidFill>
                <a:srgbClr val="3C79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9" name="Google Shape;179;p5"/>
          <p:cNvSpPr/>
          <p:nvPr/>
        </p:nvSpPr>
        <p:spPr>
          <a:xfrm>
            <a:off x="1345074" y="2649994"/>
            <a:ext cx="6304876" cy="630487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0" l="-4778" r="-477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txBox="1"/>
          <p:nvPr/>
        </p:nvSpPr>
        <p:spPr>
          <a:xfrm>
            <a:off x="1762874" y="632936"/>
            <a:ext cx="14118706" cy="1697355"/>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i="0" lang="en-US" sz="6000" u="none" cap="none" strike="noStrike">
                <a:solidFill>
                  <a:srgbClr val="D2B8FF"/>
                </a:solidFill>
                <a:latin typeface="Arial"/>
                <a:ea typeface="Arial"/>
                <a:cs typeface="Arial"/>
                <a:sym typeface="Arial"/>
              </a:rPr>
              <a:t>Multimodal Approaches and Their Advantages</a:t>
            </a:r>
            <a:endParaRPr/>
          </a:p>
        </p:txBody>
      </p:sp>
      <p:sp>
        <p:nvSpPr>
          <p:cNvPr id="181" name="Google Shape;181;p5"/>
          <p:cNvSpPr txBox="1"/>
          <p:nvPr/>
        </p:nvSpPr>
        <p:spPr>
          <a:xfrm>
            <a:off x="8311675" y="2730900"/>
            <a:ext cx="9261000" cy="6211800"/>
          </a:xfrm>
          <a:prstGeom prst="rect">
            <a:avLst/>
          </a:prstGeom>
          <a:noFill/>
          <a:ln>
            <a:noFill/>
          </a:ln>
        </p:spPr>
        <p:txBody>
          <a:bodyPr anchorCtr="0" anchor="t" bIns="0" lIns="0" spcFirstLastPara="1" rIns="0" wrap="square" tIns="0">
            <a:spAutoFit/>
          </a:bodyPr>
          <a:lstStyle/>
          <a:p>
            <a:pPr indent="-246856" lvl="1" marL="493713" marR="0" rtl="0" algn="just">
              <a:lnSpc>
                <a:spcPct val="111023"/>
              </a:lnSpc>
              <a:spcBef>
                <a:spcPts val="0"/>
              </a:spcBef>
              <a:spcAft>
                <a:spcPts val="0"/>
              </a:spcAft>
              <a:buClr>
                <a:srgbClr val="FFFBF7"/>
              </a:buClr>
              <a:buSzPts val="2286"/>
              <a:buFont typeface="Arial"/>
              <a:buChar char="•"/>
            </a:pPr>
            <a:r>
              <a:rPr b="1" i="0" lang="en-US" sz="2286" u="none" cap="none" strike="noStrike">
                <a:solidFill>
                  <a:srgbClr val="FFFBF7"/>
                </a:solidFill>
                <a:latin typeface="Arial"/>
                <a:ea typeface="Arial"/>
                <a:cs typeface="Arial"/>
                <a:sym typeface="Arial"/>
              </a:rPr>
              <a:t>Modern single-cell studies increasingly integrate multiple technologies to gain a more complete picture of immune cells and their context.</a:t>
            </a:r>
            <a:endParaRPr/>
          </a:p>
          <a:p>
            <a:pPr indent="-246856" lvl="1" marL="493713" marR="0" rtl="0" algn="just">
              <a:lnSpc>
                <a:spcPct val="111023"/>
              </a:lnSpc>
              <a:spcBef>
                <a:spcPts val="0"/>
              </a:spcBef>
              <a:spcAft>
                <a:spcPts val="0"/>
              </a:spcAft>
              <a:buClr>
                <a:srgbClr val="FFFBF7"/>
              </a:buClr>
              <a:buSzPts val="2286"/>
              <a:buFont typeface="Arial"/>
              <a:buChar char="•"/>
            </a:pPr>
            <a:r>
              <a:rPr b="1" i="0" lang="en-US" sz="2286" u="none" cap="none" strike="noStrike">
                <a:solidFill>
                  <a:srgbClr val="FFFBF7"/>
                </a:solidFill>
                <a:latin typeface="Arial"/>
                <a:ea typeface="Arial"/>
                <a:cs typeface="Arial"/>
                <a:sym typeface="Arial"/>
              </a:rPr>
              <a:t>Flow cytometry and CyTOF provide detailed protein-level information for each cell, complementing transcriptional profiles from single-cell RNA-seq.</a:t>
            </a:r>
            <a:endParaRPr/>
          </a:p>
          <a:p>
            <a:pPr indent="-246856" lvl="1" marL="493713" marR="0" rtl="0" algn="just">
              <a:lnSpc>
                <a:spcPct val="111023"/>
              </a:lnSpc>
              <a:spcBef>
                <a:spcPts val="0"/>
              </a:spcBef>
              <a:spcAft>
                <a:spcPts val="0"/>
              </a:spcAft>
              <a:buClr>
                <a:srgbClr val="FFFBF7"/>
              </a:buClr>
              <a:buSzPts val="2286"/>
              <a:buFont typeface="Arial"/>
              <a:buChar char="•"/>
            </a:pPr>
            <a:r>
              <a:rPr b="1" i="0" lang="en-US" sz="2286" u="none" cap="none" strike="noStrike">
                <a:solidFill>
                  <a:srgbClr val="FFFBF7"/>
                </a:solidFill>
                <a:latin typeface="Arial"/>
                <a:ea typeface="Arial"/>
                <a:cs typeface="Arial"/>
                <a:sym typeface="Arial"/>
              </a:rPr>
              <a:t>Lineage tracing techniques link transcriptional profiles to clonal history, revealing how cells differentiate and respond over time.</a:t>
            </a:r>
            <a:endParaRPr/>
          </a:p>
          <a:p>
            <a:pPr indent="-246856" lvl="1" marL="493713" marR="0" rtl="0" algn="just">
              <a:lnSpc>
                <a:spcPct val="111023"/>
              </a:lnSpc>
              <a:spcBef>
                <a:spcPts val="0"/>
              </a:spcBef>
              <a:spcAft>
                <a:spcPts val="0"/>
              </a:spcAft>
              <a:buClr>
                <a:srgbClr val="FFFBF7"/>
              </a:buClr>
              <a:buSzPts val="2286"/>
              <a:buFont typeface="Arial"/>
              <a:buChar char="•"/>
            </a:pPr>
            <a:r>
              <a:rPr b="1" i="0" lang="en-US" sz="2286" u="none" cap="none" strike="noStrike">
                <a:solidFill>
                  <a:srgbClr val="FFFBF7"/>
                </a:solidFill>
                <a:latin typeface="Arial"/>
                <a:ea typeface="Arial"/>
                <a:cs typeface="Arial"/>
                <a:sym typeface="Arial"/>
              </a:rPr>
              <a:t>Together, these multimodal approaches reconnect the transcriptome with protein expression, spatial organization, and clonal lineage, providing a holistic understanding of immune system dynamics.</a:t>
            </a:r>
            <a:endParaRPr/>
          </a:p>
          <a:p>
            <a:pPr indent="-246856" lvl="1" marL="493712" marR="0" rtl="0" algn="just">
              <a:lnSpc>
                <a:spcPct val="111023"/>
              </a:lnSpc>
              <a:spcBef>
                <a:spcPts val="0"/>
              </a:spcBef>
              <a:spcAft>
                <a:spcPts val="0"/>
              </a:spcAft>
              <a:buClr>
                <a:srgbClr val="FFFBF7"/>
              </a:buClr>
              <a:buSzPts val="2286"/>
              <a:buFont typeface="Arial"/>
              <a:buChar char="•"/>
            </a:pPr>
            <a:r>
              <a:rPr b="1" i="0" lang="en-US" sz="2286" u="none" cap="none" strike="noStrike">
                <a:solidFill>
                  <a:srgbClr val="FFFBF7"/>
                </a:solidFill>
                <a:latin typeface="Arial"/>
                <a:ea typeface="Arial"/>
                <a:cs typeface="Arial"/>
                <a:sym typeface="Arial"/>
              </a:rPr>
              <a:t>They also overcome dissociation bias inherent in standard scRNA-seq, ensuring that rare or sensitive cell types are not lost during sample preparation.</a:t>
            </a:r>
            <a:endParaRPr b="1" i="0" sz="2286" u="none" cap="none" strike="noStrike">
              <a:solidFill>
                <a:srgbClr val="FFFBF7"/>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5553" l="0" r="0" t="-5554"/>
            </a:stretch>
          </a:blipFill>
          <a:ln>
            <a:noFill/>
          </a:ln>
        </p:spPr>
      </p:sp>
      <p:sp>
        <p:nvSpPr>
          <p:cNvPr id="187" name="Google Shape;187;p6"/>
          <p:cNvSpPr/>
          <p:nvPr/>
        </p:nvSpPr>
        <p:spPr>
          <a:xfrm rot="10800000">
            <a:off x="-522588" y="-420118"/>
            <a:ext cx="3755839" cy="3755839"/>
          </a:xfrm>
          <a:custGeom>
            <a:rect b="b" l="l" r="r" t="t"/>
            <a:pathLst>
              <a:path extrusionOk="0" h="3755839" w="3755839">
                <a:moveTo>
                  <a:pt x="3755839" y="3755838"/>
                </a:moveTo>
                <a:lnTo>
                  <a:pt x="0" y="3755838"/>
                </a:lnTo>
                <a:lnTo>
                  <a:pt x="0" y="0"/>
                </a:lnTo>
                <a:lnTo>
                  <a:pt x="3755839" y="0"/>
                </a:lnTo>
                <a:lnTo>
                  <a:pt x="3755839" y="3755838"/>
                </a:lnTo>
                <a:close/>
              </a:path>
            </a:pathLst>
          </a:custGeom>
          <a:blipFill rotWithShape="1">
            <a:blip r:embed="rId4">
              <a:alphaModFix/>
            </a:blip>
            <a:stretch>
              <a:fillRect b="0" l="0" r="0" t="0"/>
            </a:stretch>
          </a:blipFill>
          <a:ln>
            <a:noFill/>
          </a:ln>
        </p:spPr>
      </p:sp>
      <p:sp>
        <p:nvSpPr>
          <p:cNvPr id="188" name="Google Shape;188;p6"/>
          <p:cNvSpPr/>
          <p:nvPr/>
        </p:nvSpPr>
        <p:spPr>
          <a:xfrm>
            <a:off x="15076668" y="6951280"/>
            <a:ext cx="3755839" cy="3755839"/>
          </a:xfrm>
          <a:custGeom>
            <a:rect b="b" l="l" r="r" t="t"/>
            <a:pathLst>
              <a:path extrusionOk="0" h="3755839" w="3755839">
                <a:moveTo>
                  <a:pt x="0" y="0"/>
                </a:moveTo>
                <a:lnTo>
                  <a:pt x="3755839" y="0"/>
                </a:lnTo>
                <a:lnTo>
                  <a:pt x="3755839" y="3755838"/>
                </a:lnTo>
                <a:lnTo>
                  <a:pt x="0" y="3755838"/>
                </a:lnTo>
                <a:lnTo>
                  <a:pt x="0" y="0"/>
                </a:lnTo>
                <a:close/>
              </a:path>
            </a:pathLst>
          </a:custGeom>
          <a:blipFill rotWithShape="1">
            <a:blip r:embed="rId4">
              <a:alphaModFix/>
            </a:blip>
            <a:stretch>
              <a:fillRect b="0" l="0" r="0" t="0"/>
            </a:stretch>
          </a:blipFill>
          <a:ln>
            <a:noFill/>
          </a:ln>
        </p:spPr>
      </p:sp>
      <p:sp>
        <p:nvSpPr>
          <p:cNvPr id="189" name="Google Shape;189;p6"/>
          <p:cNvSpPr/>
          <p:nvPr/>
        </p:nvSpPr>
        <p:spPr>
          <a:xfrm>
            <a:off x="13305188" y="-2694918"/>
            <a:ext cx="7782398" cy="6947559"/>
          </a:xfrm>
          <a:custGeom>
            <a:rect b="b" l="l" r="r" t="t"/>
            <a:pathLst>
              <a:path extrusionOk="0" h="6947559" w="7782398">
                <a:moveTo>
                  <a:pt x="0" y="0"/>
                </a:moveTo>
                <a:lnTo>
                  <a:pt x="7782398" y="0"/>
                </a:lnTo>
                <a:lnTo>
                  <a:pt x="7782398" y="6947559"/>
                </a:lnTo>
                <a:lnTo>
                  <a:pt x="0" y="6947559"/>
                </a:lnTo>
                <a:lnTo>
                  <a:pt x="0" y="0"/>
                </a:lnTo>
                <a:close/>
              </a:path>
            </a:pathLst>
          </a:custGeom>
          <a:blipFill rotWithShape="1">
            <a:blip r:embed="rId5">
              <a:alphaModFix/>
            </a:blip>
            <a:stretch>
              <a:fillRect b="0" l="0" r="0" t="0"/>
            </a:stretch>
          </a:blipFill>
          <a:ln>
            <a:noFill/>
          </a:ln>
        </p:spPr>
      </p:sp>
      <p:sp>
        <p:nvSpPr>
          <p:cNvPr id="190" name="Google Shape;190;p6"/>
          <p:cNvSpPr/>
          <p:nvPr/>
        </p:nvSpPr>
        <p:spPr>
          <a:xfrm>
            <a:off x="-3492264" y="6813220"/>
            <a:ext cx="7782398" cy="6947559"/>
          </a:xfrm>
          <a:custGeom>
            <a:rect b="b" l="l" r="r" t="t"/>
            <a:pathLst>
              <a:path extrusionOk="0" h="6947559" w="7782398">
                <a:moveTo>
                  <a:pt x="0" y="0"/>
                </a:moveTo>
                <a:lnTo>
                  <a:pt x="7782398" y="0"/>
                </a:lnTo>
                <a:lnTo>
                  <a:pt x="7782398" y="6947560"/>
                </a:lnTo>
                <a:lnTo>
                  <a:pt x="0" y="6947560"/>
                </a:lnTo>
                <a:lnTo>
                  <a:pt x="0" y="0"/>
                </a:lnTo>
                <a:close/>
              </a:path>
            </a:pathLst>
          </a:custGeom>
          <a:blipFill rotWithShape="1">
            <a:blip r:embed="rId5">
              <a:alphaModFix/>
            </a:blip>
            <a:stretch>
              <a:fillRect b="0" l="0" r="0" t="0"/>
            </a:stretch>
          </a:blipFill>
          <a:ln>
            <a:noFill/>
          </a:ln>
        </p:spPr>
      </p:sp>
      <p:sp>
        <p:nvSpPr>
          <p:cNvPr id="191" name="Google Shape;191;p6"/>
          <p:cNvSpPr txBox="1"/>
          <p:nvPr/>
        </p:nvSpPr>
        <p:spPr>
          <a:xfrm>
            <a:off x="3572656" y="1124226"/>
            <a:ext cx="13177105" cy="2272665"/>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i="0" lang="en-US" sz="8000" u="none" cap="none" strike="noStrike">
                <a:solidFill>
                  <a:srgbClr val="D2B8FF"/>
                </a:solidFill>
                <a:latin typeface="Arial"/>
                <a:ea typeface="Arial"/>
                <a:cs typeface="Arial"/>
                <a:sym typeface="Arial"/>
              </a:rPr>
              <a:t>Challenges and Future Directions</a:t>
            </a:r>
            <a:endParaRPr/>
          </a:p>
        </p:txBody>
      </p:sp>
      <p:sp>
        <p:nvSpPr>
          <p:cNvPr id="192" name="Google Shape;192;p6"/>
          <p:cNvSpPr/>
          <p:nvPr/>
        </p:nvSpPr>
        <p:spPr>
          <a:xfrm>
            <a:off x="82400" y="2213978"/>
            <a:ext cx="8209280" cy="813409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0" l="-1719" r="-786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13394701" y="3605447"/>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7">
              <a:alphaModFix amt="18000"/>
            </a:blip>
            <a:stretch>
              <a:fillRect b="0" l="0" r="0" t="0"/>
            </a:stretch>
          </a:blipFill>
          <a:ln>
            <a:noFill/>
          </a:ln>
        </p:spPr>
      </p:sp>
      <p:sp>
        <p:nvSpPr>
          <p:cNvPr id="194" name="Google Shape;194;p6"/>
          <p:cNvSpPr txBox="1"/>
          <p:nvPr/>
        </p:nvSpPr>
        <p:spPr>
          <a:xfrm>
            <a:off x="8468900" y="3813988"/>
            <a:ext cx="4972500" cy="3649800"/>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None/>
            </a:pPr>
            <a:r>
              <a:rPr b="1" i="0" lang="en-US" sz="2400" u="none" cap="none" strike="noStrike">
                <a:solidFill>
                  <a:srgbClr val="FFFBF7"/>
                </a:solidFill>
                <a:latin typeface="Arial"/>
                <a:ea typeface="Arial"/>
                <a:cs typeface="Arial"/>
                <a:sym typeface="Arial"/>
              </a:rPr>
              <a:t>Current challenges:</a:t>
            </a:r>
            <a:endParaRPr/>
          </a:p>
          <a:p>
            <a:pPr indent="-259079" lvl="1" marL="518160" marR="0" rtl="0" algn="l">
              <a:lnSpc>
                <a:spcPct val="111000"/>
              </a:lnSpc>
              <a:spcBef>
                <a:spcPts val="0"/>
              </a:spcBef>
              <a:spcAft>
                <a:spcPts val="0"/>
              </a:spcAft>
              <a:buClr>
                <a:srgbClr val="FFFBF7"/>
              </a:buClr>
              <a:buSzPts val="2400"/>
              <a:buFont typeface="Arial"/>
              <a:buChar char="•"/>
            </a:pPr>
            <a:r>
              <a:rPr b="1" i="0" lang="en-US" sz="2400" u="none" cap="none" strike="noStrike">
                <a:solidFill>
                  <a:srgbClr val="FFFBF7"/>
                </a:solidFill>
                <a:latin typeface="Arial"/>
                <a:ea typeface="Arial"/>
                <a:cs typeface="Arial"/>
                <a:sym typeface="Arial"/>
              </a:rPr>
              <a:t>Huge datasets → analytical complexity</a:t>
            </a:r>
            <a:endParaRPr/>
          </a:p>
          <a:p>
            <a:pPr indent="-259079" lvl="1" marL="518160" marR="0" rtl="0" algn="l">
              <a:lnSpc>
                <a:spcPct val="111000"/>
              </a:lnSpc>
              <a:spcBef>
                <a:spcPts val="0"/>
              </a:spcBef>
              <a:spcAft>
                <a:spcPts val="0"/>
              </a:spcAft>
              <a:buClr>
                <a:srgbClr val="FFFBF7"/>
              </a:buClr>
              <a:buSzPts val="2400"/>
              <a:buFont typeface="Arial"/>
              <a:buChar char="•"/>
            </a:pPr>
            <a:r>
              <a:rPr b="1" i="0" lang="en-US" sz="2400" u="none" cap="none" strike="noStrike">
                <a:solidFill>
                  <a:srgbClr val="FFFBF7"/>
                </a:solidFill>
                <a:latin typeface="Arial"/>
                <a:ea typeface="Arial"/>
                <a:cs typeface="Arial"/>
                <a:sym typeface="Arial"/>
              </a:rPr>
              <a:t>Hard to classify diverse cell types</a:t>
            </a:r>
            <a:endParaRPr/>
          </a:p>
          <a:p>
            <a:pPr indent="-259079" lvl="1" marL="518160" marR="0" rtl="0" algn="l">
              <a:lnSpc>
                <a:spcPct val="111000"/>
              </a:lnSpc>
              <a:spcBef>
                <a:spcPts val="0"/>
              </a:spcBef>
              <a:spcAft>
                <a:spcPts val="0"/>
              </a:spcAft>
              <a:buClr>
                <a:srgbClr val="FFFBF7"/>
              </a:buClr>
              <a:buSzPts val="2400"/>
              <a:buFont typeface="Arial"/>
              <a:buChar char="•"/>
            </a:pPr>
            <a:r>
              <a:rPr b="1" i="0" lang="en-US" sz="2400" u="none" cap="none" strike="noStrike">
                <a:solidFill>
                  <a:srgbClr val="FFFBF7"/>
                </a:solidFill>
                <a:latin typeface="Arial"/>
                <a:ea typeface="Arial"/>
                <a:cs typeface="Arial"/>
                <a:sym typeface="Arial"/>
              </a:rPr>
              <a:t>Distinguishing subtle functional states</a:t>
            </a:r>
            <a:endParaRPr/>
          </a:p>
          <a:p>
            <a:pPr indent="-259079" lvl="1" marL="518160" marR="0" rtl="0" algn="l">
              <a:lnSpc>
                <a:spcPct val="111000"/>
              </a:lnSpc>
              <a:spcBef>
                <a:spcPts val="0"/>
              </a:spcBef>
              <a:spcAft>
                <a:spcPts val="0"/>
              </a:spcAft>
              <a:buClr>
                <a:srgbClr val="FFFBF7"/>
              </a:buClr>
              <a:buSzPts val="2400"/>
              <a:buFont typeface="Arial"/>
              <a:buChar char="•"/>
            </a:pPr>
            <a:r>
              <a:rPr b="1" i="0" lang="en-US" sz="2400" u="none" cap="none" strike="noStrike">
                <a:solidFill>
                  <a:srgbClr val="FFFBF7"/>
                </a:solidFill>
                <a:latin typeface="Arial"/>
                <a:ea typeface="Arial"/>
                <a:cs typeface="Arial"/>
                <a:sym typeface="Arial"/>
              </a:rPr>
              <a:t>Removing technical noise</a:t>
            </a:r>
            <a:endParaRPr/>
          </a:p>
          <a:p>
            <a:pPr indent="0" lvl="0" marL="0" marR="0" rtl="0" algn="l">
              <a:lnSpc>
                <a:spcPct val="111000"/>
              </a:lnSpc>
              <a:spcBef>
                <a:spcPts val="0"/>
              </a:spcBef>
              <a:spcAft>
                <a:spcPts val="0"/>
              </a:spcAft>
              <a:buNone/>
            </a:pPr>
            <a:r>
              <a:t/>
            </a:r>
            <a:endParaRPr b="1" i="0" sz="2400" u="none" cap="none" strike="noStrike">
              <a:solidFill>
                <a:srgbClr val="FFFBF7"/>
              </a:solidFill>
              <a:latin typeface="Arial"/>
              <a:ea typeface="Arial"/>
              <a:cs typeface="Arial"/>
              <a:sym typeface="Arial"/>
            </a:endParaRPr>
          </a:p>
        </p:txBody>
      </p:sp>
      <p:sp>
        <p:nvSpPr>
          <p:cNvPr id="195" name="Google Shape;195;p6"/>
          <p:cNvSpPr txBox="1"/>
          <p:nvPr/>
        </p:nvSpPr>
        <p:spPr>
          <a:xfrm>
            <a:off x="5506687" y="888682"/>
            <a:ext cx="2077053" cy="28956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i="0" lang="en-US" sz="2000" u="none" cap="none" strike="noStrike">
                <a:solidFill>
                  <a:srgbClr val="000000"/>
                </a:solidFill>
                <a:latin typeface="Arial"/>
                <a:ea typeface="Arial"/>
                <a:cs typeface="Arial"/>
                <a:sym typeface="Arial"/>
              </a:rPr>
              <a:t>HOME</a:t>
            </a:r>
            <a:endParaRPr/>
          </a:p>
        </p:txBody>
      </p:sp>
      <p:sp>
        <p:nvSpPr>
          <p:cNvPr id="196" name="Google Shape;196;p6"/>
          <p:cNvSpPr txBox="1"/>
          <p:nvPr/>
        </p:nvSpPr>
        <p:spPr>
          <a:xfrm>
            <a:off x="13619451" y="4010831"/>
            <a:ext cx="3665301" cy="3332607"/>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None/>
            </a:pPr>
            <a:r>
              <a:rPr b="1" i="0" lang="en-US" sz="2400" u="none" cap="none" strike="noStrike">
                <a:solidFill>
                  <a:srgbClr val="FFFBF7"/>
                </a:solidFill>
                <a:latin typeface="Arial"/>
                <a:ea typeface="Arial"/>
                <a:cs typeface="Arial"/>
                <a:sym typeface="Arial"/>
              </a:rPr>
              <a:t>Conclusion:</a:t>
            </a:r>
            <a:endParaRPr/>
          </a:p>
          <a:p>
            <a:pPr indent="-259079" lvl="1" marL="518160" marR="0" rtl="0" algn="l">
              <a:lnSpc>
                <a:spcPct val="111000"/>
              </a:lnSpc>
              <a:spcBef>
                <a:spcPts val="0"/>
              </a:spcBef>
              <a:spcAft>
                <a:spcPts val="0"/>
              </a:spcAft>
              <a:buClr>
                <a:srgbClr val="FFFBF7"/>
              </a:buClr>
              <a:buSzPts val="2400"/>
              <a:buFont typeface="Arial"/>
              <a:buChar char="•"/>
            </a:pPr>
            <a:r>
              <a:rPr b="1" i="0" lang="en-US" sz="2400" u="none" cap="none" strike="noStrike">
                <a:solidFill>
                  <a:srgbClr val="FFFBF7"/>
                </a:solidFill>
                <a:latin typeface="Arial"/>
                <a:ea typeface="Arial"/>
                <a:cs typeface="Arial"/>
                <a:sym typeface="Arial"/>
              </a:rPr>
              <a:t>Single-cell genomics is essential for decoding immune diversity and advancing precision therapeutics.</a:t>
            </a:r>
            <a:endParaRPr/>
          </a:p>
          <a:p>
            <a:pPr indent="0" lvl="0" marL="0" marR="0" rtl="0" algn="l">
              <a:lnSpc>
                <a:spcPct val="111000"/>
              </a:lnSpc>
              <a:spcBef>
                <a:spcPts val="0"/>
              </a:spcBef>
              <a:spcAft>
                <a:spcPts val="0"/>
              </a:spcAft>
              <a:buNone/>
            </a:pPr>
            <a:r>
              <a:t/>
            </a:r>
            <a:endParaRPr b="1" i="0" sz="2400" u="none" cap="none" strike="noStrike">
              <a:solidFill>
                <a:srgbClr val="FFFBF7"/>
              </a:solidFill>
              <a:latin typeface="Arial"/>
              <a:ea typeface="Arial"/>
              <a:cs typeface="Arial"/>
              <a:sym typeface="Arial"/>
            </a:endParaRPr>
          </a:p>
        </p:txBody>
      </p:sp>
      <p:sp>
        <p:nvSpPr>
          <p:cNvPr id="197" name="Google Shape;197;p6"/>
          <p:cNvSpPr txBox="1"/>
          <p:nvPr/>
        </p:nvSpPr>
        <p:spPr>
          <a:xfrm>
            <a:off x="8635206" y="7217182"/>
            <a:ext cx="8880000" cy="2009700"/>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None/>
            </a:pPr>
            <a:r>
              <a:rPr b="1" i="0" lang="en-US" sz="2400" u="none" cap="none" strike="noStrike">
                <a:solidFill>
                  <a:srgbClr val="FFFBF7"/>
                </a:solidFill>
                <a:latin typeface="Arial"/>
                <a:ea typeface="Arial"/>
                <a:cs typeface="Arial"/>
                <a:sym typeface="Arial"/>
              </a:rPr>
              <a:t>Emerging solutions:</a:t>
            </a:r>
            <a:endParaRPr/>
          </a:p>
          <a:p>
            <a:pPr indent="-259079" lvl="1" marL="518160" marR="0" rtl="0" algn="l">
              <a:lnSpc>
                <a:spcPct val="111000"/>
              </a:lnSpc>
              <a:spcBef>
                <a:spcPts val="0"/>
              </a:spcBef>
              <a:spcAft>
                <a:spcPts val="0"/>
              </a:spcAft>
              <a:buClr>
                <a:srgbClr val="FFFBF7"/>
              </a:buClr>
              <a:buSzPts val="2400"/>
              <a:buFont typeface="Arial"/>
              <a:buChar char="•"/>
            </a:pPr>
            <a:r>
              <a:rPr b="1" i="0" lang="en-US" sz="2400" u="none" cap="none" strike="noStrike">
                <a:solidFill>
                  <a:srgbClr val="FFFBF7"/>
                </a:solidFill>
                <a:latin typeface="Arial"/>
                <a:ea typeface="Arial"/>
                <a:cs typeface="Arial"/>
                <a:sym typeface="Arial"/>
              </a:rPr>
              <a:t>Spatial methods</a:t>
            </a:r>
            <a:endParaRPr/>
          </a:p>
          <a:p>
            <a:pPr indent="-259079" lvl="1" marL="518160" marR="0" rtl="0" algn="l">
              <a:lnSpc>
                <a:spcPct val="111000"/>
              </a:lnSpc>
              <a:spcBef>
                <a:spcPts val="0"/>
              </a:spcBef>
              <a:spcAft>
                <a:spcPts val="0"/>
              </a:spcAft>
              <a:buClr>
                <a:srgbClr val="FFFBF7"/>
              </a:buClr>
              <a:buSzPts val="2400"/>
              <a:buFont typeface="Arial"/>
              <a:buChar char="•"/>
            </a:pPr>
            <a:r>
              <a:rPr b="1" i="0" lang="en-US" sz="2400" u="none" cap="none" strike="noStrike">
                <a:solidFill>
                  <a:srgbClr val="FFFBF7"/>
                </a:solidFill>
                <a:latin typeface="Arial"/>
                <a:ea typeface="Arial"/>
                <a:cs typeface="Arial"/>
                <a:sym typeface="Arial"/>
              </a:rPr>
              <a:t>Lineage tracing</a:t>
            </a:r>
            <a:endParaRPr/>
          </a:p>
          <a:p>
            <a:pPr indent="-259079" lvl="1" marL="518160" marR="0" rtl="0" algn="l">
              <a:lnSpc>
                <a:spcPct val="111000"/>
              </a:lnSpc>
              <a:spcBef>
                <a:spcPts val="0"/>
              </a:spcBef>
              <a:spcAft>
                <a:spcPts val="0"/>
              </a:spcAft>
              <a:buClr>
                <a:srgbClr val="FFFBF7"/>
              </a:buClr>
              <a:buSzPts val="2400"/>
              <a:buFont typeface="Arial"/>
              <a:buChar char="•"/>
            </a:pPr>
            <a:r>
              <a:rPr b="1" i="0" lang="en-US" sz="2400" u="none" cap="none" strike="noStrike">
                <a:solidFill>
                  <a:srgbClr val="FFFBF7"/>
                </a:solidFill>
                <a:latin typeface="Arial"/>
                <a:ea typeface="Arial"/>
                <a:cs typeface="Arial"/>
                <a:sym typeface="Arial"/>
              </a:rPr>
              <a:t>CRISPR perturbation</a:t>
            </a:r>
            <a:endParaRPr/>
          </a:p>
          <a:p>
            <a:pPr indent="0" lvl="0" marL="0" marR="0" rtl="0" algn="l">
              <a:lnSpc>
                <a:spcPct val="111000"/>
              </a:lnSpc>
              <a:spcBef>
                <a:spcPts val="0"/>
              </a:spcBef>
              <a:spcAft>
                <a:spcPts val="0"/>
              </a:spcAft>
              <a:buNone/>
            </a:pPr>
            <a:r>
              <a:t/>
            </a:r>
            <a:endParaRPr b="1" i="0" sz="2400" u="none" cap="none" strike="noStrike">
              <a:solidFill>
                <a:srgbClr val="FFFBF7"/>
              </a:solidFill>
              <a:latin typeface="Arial"/>
              <a:ea typeface="Arial"/>
              <a:cs typeface="Arial"/>
              <a:sym typeface="Arial"/>
            </a:endParaRPr>
          </a:p>
        </p:txBody>
      </p:sp>
      <p:sp>
        <p:nvSpPr>
          <p:cNvPr id="198" name="Google Shape;198;p6"/>
          <p:cNvSpPr txBox="1"/>
          <p:nvPr/>
        </p:nvSpPr>
        <p:spPr>
          <a:xfrm>
            <a:off x="8049949" y="9229725"/>
            <a:ext cx="2257500" cy="819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Abril Fatface"/>
                <a:ea typeface="Abril Fatface"/>
                <a:cs typeface="Abril Fatface"/>
                <a:sym typeface="Abril Fatface"/>
              </a:rPr>
              <a:t>DOI: </a:t>
            </a:r>
            <a:endParaRPr/>
          </a:p>
          <a:p>
            <a:pPr indent="0" lvl="0" marL="0" marR="0" rtl="0" algn="l">
              <a:lnSpc>
                <a:spcPct val="140000"/>
              </a:lnSpc>
              <a:spcBef>
                <a:spcPts val="0"/>
              </a:spcBef>
              <a:spcAft>
                <a:spcPts val="0"/>
              </a:spcAft>
              <a:buNone/>
            </a:pPr>
            <a:r>
              <a:rPr b="0" i="0" lang="en-US" sz="1400" u="sng" cap="none" strike="noStrike">
                <a:solidFill>
                  <a:srgbClr val="FFFFFF"/>
                </a:solidFill>
                <a:latin typeface="Abril Fatface"/>
                <a:ea typeface="Abril Fatface"/>
                <a:cs typeface="Abril Fatface"/>
                <a:sym typeface="Abril Fatface"/>
                <a:hlinkClick r:id="rId8">
                  <a:extLst>
                    <a:ext uri="{A12FA001-AC4F-418D-AE19-62706E023703}">
                      <ahyp:hlinkClr val="tx"/>
                    </a:ext>
                  </a:extLst>
                </a:hlinkClick>
              </a:rPr>
              <a:t>10.3389/fcell.2023.1295555</a:t>
            </a:r>
            <a:endParaRPr/>
          </a:p>
          <a:p>
            <a:pPr indent="0" lvl="0" marL="0" marR="0" rtl="0" algn="l">
              <a:lnSpc>
                <a:spcPct val="140000"/>
              </a:lnSpc>
              <a:spcBef>
                <a:spcPts val="0"/>
              </a:spcBef>
              <a:spcAft>
                <a:spcPts val="0"/>
              </a:spcAft>
              <a:buNone/>
            </a:pPr>
            <a:r>
              <a:t/>
            </a:r>
            <a:endParaRPr b="0" i="0" sz="1400" u="sng" cap="none" strike="noStrike">
              <a:solidFill>
                <a:srgbClr val="FFFFFF"/>
              </a:solidFill>
              <a:latin typeface="Abril Fatface"/>
              <a:ea typeface="Abril Fatface"/>
              <a:cs typeface="Abril Fatface"/>
              <a:sym typeface="Abril Fatface"/>
              <a:hlinkClick r:id="rId9">
                <a:extLst>
                  <a:ext uri="{A12FA001-AC4F-418D-AE19-62706E023703}">
                    <ahyp:hlinkClr val="tx"/>
                  </a:ext>
                </a:extLst>
              </a:hlinkClick>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